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6858000" cx="9144000"/>
  <p:notesSz cx="6797675" cy="9926625"/>
  <p:embeddedFontLst>
    <p:embeddedFont>
      <p:font typeface="Proxima Nova"/>
      <p:regular r:id="rId41"/>
      <p:bold r:id="rId42"/>
      <p:italic r:id="rId43"/>
      <p:boldItalic r:id="rId44"/>
    </p:embeddedFont>
    <p:embeddedFont>
      <p:font typeface="Proxima Nova Semibold"/>
      <p:regular r:id="rId45"/>
      <p:bold r:id="rId46"/>
      <p:boldItalic r:id="rId47"/>
    </p:embeddedFont>
    <p:embeddedFont>
      <p:font typeface="Alfa Slab One"/>
      <p:regular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2D200454-40CA-4A62-9FC3-DE9A4176ACB9}">
      <p15:notesGuideLst>
        <p15:guide id="1" orient="horz" pos="3126">
          <p15:clr>
            <a:srgbClr val="A4A3A4"/>
          </p15:clr>
        </p15:guide>
        <p15:guide id="2" pos="2098">
          <p15:clr>
            <a:srgbClr val="A4A3A4"/>
          </p15:clr>
        </p15:guide>
        <p15:guide id="3" pos="2140">
          <p15:clr>
            <a:srgbClr val="A4A3A4"/>
          </p15:clr>
        </p15:guide>
      </p15:notesGuideLst>
    </p:ext>
    <p:ext uri="GoogleSlidesCustomDataVersion2">
      <go:slidesCustomData xmlns:go="http://customooxmlschemas.google.com/" r:id="rId49" roundtripDataSignature="AMtx7miUrdcxnQGRUp3Q/EqhClNl3NZsH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notesViewPr>
    <p:cSldViewPr snapToGrid="0">
      <p:cViewPr varScale="1">
        <p:scale>
          <a:sx n="100" d="100"/>
          <a:sy n="100" d="100"/>
        </p:scale>
        <p:origin x="0" y="0"/>
      </p:cViewPr>
      <p:guideLst>
        <p:guide pos="3126" orient="horz"/>
        <p:guide pos="2098"/>
        <p:guide pos="214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ProximaNova-bold.fntdata"/><Relationship Id="rId41" Type="http://schemas.openxmlformats.org/officeDocument/2006/relationships/font" Target="fonts/ProximaNova-regular.fntdata"/><Relationship Id="rId44" Type="http://schemas.openxmlformats.org/officeDocument/2006/relationships/font" Target="fonts/ProximaNova-boldItalic.fntdata"/><Relationship Id="rId43" Type="http://schemas.openxmlformats.org/officeDocument/2006/relationships/font" Target="fonts/ProximaNova-italic.fntdata"/><Relationship Id="rId46" Type="http://schemas.openxmlformats.org/officeDocument/2006/relationships/font" Target="fonts/ProximaNovaSemibold-bold.fntdata"/><Relationship Id="rId45" Type="http://schemas.openxmlformats.org/officeDocument/2006/relationships/font" Target="fonts/ProximaNovaSemibo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AlfaSlabOne-regular.fntdata"/><Relationship Id="rId47" Type="http://schemas.openxmlformats.org/officeDocument/2006/relationships/font" Target="fonts/ProximaNovaSemibold-boldItalic.fntdata"/><Relationship Id="rId49"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1" y="0"/>
            <a:ext cx="2946145" cy="4968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49911" y="0"/>
            <a:ext cx="2946144" cy="4968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917575" y="744538"/>
            <a:ext cx="4962525" cy="3722687"/>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680254" y="4714876"/>
            <a:ext cx="5437168" cy="4467225"/>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1" y="9428164"/>
            <a:ext cx="2946145" cy="4968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49911" y="9428164"/>
            <a:ext cx="2946144" cy="4968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bc96b8282e_0_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58" name="Google Shape;58;g2bc96b8282e_0_0: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9" name="Google Shape;59;g2bc96b8282e_0_0: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c96b8282e_0_32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bc96b8282e_0_325: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0" name="Google Shape;120;g2bc96b8282e_0_325: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bc96b8282e_0_337: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bc96b8282e_0_337: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6" name="Google Shape;126;g2bc96b8282e_0_337: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bc96b8282e_0_352: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bc96b8282e_0_352: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5" name="Google Shape;135;g2bc96b8282e_0_352: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bc96b8282e_0_36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bc96b8282e_0_364: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6" name="Google Shape;146;g2bc96b8282e_0_364: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bc96b8282e_0_399: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bc96b8282e_0_399: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6" name="Google Shape;156;g2bc96b8282e_0_399: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bc96b8282e_0_41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bc96b8282e_0_415: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5" name="Google Shape;165;g2bc96b8282e_0_415: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bc96b8282e_0_42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bc96b8282e_0_424: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4" name="Google Shape;174;g2bc96b8282e_0_424: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bc96b8282e_0_271: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bc96b8282e_0_271: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3" name="Google Shape;183;g2bc96b8282e_0_271: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bc96b8282e_0_467: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bc96b8282e_0_467: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0" name="Google Shape;190;g2bc96b8282e_0_467: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bc96b8282e_0_47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bc96b8282e_0_475: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7" name="Google Shape;197;g2bc96b8282e_0_475: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bd10346cf7_0_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65" name="Google Shape;65;g2bd10346cf7_0_0: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6" name="Google Shape;66;g2bd10346cf7_0_0: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bc96b8282e_0_50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bc96b8282e_0_500: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1" name="Google Shape;211;g2bc96b8282e_0_500: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bc96b8282e_0_53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bc96b8282e_0_530: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5" name="Google Shape;225;g2bc96b8282e_0_530: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bc96b8282e_0_523: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bc96b8282e_0_523: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3" name="Google Shape;233;g2bc96b8282e_0_523: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bc96b8282e_0_538: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bc96b8282e_0_538: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0" name="Google Shape;240;g2bc96b8282e_0_538: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bc96b8282e_0_552: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bc96b8282e_0_552: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9" name="Google Shape;249;g2bc96b8282e_0_552: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bc96b8282e_0_561: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bc96b8282e_0_561: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6" name="Google Shape;256;g2bc96b8282e_0_561: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bc96b8282e_0_569: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bc96b8282e_0_569: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4" name="Google Shape;264;g2bc96b8282e_0_569: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bc96b8282e_0_57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bc96b8282e_0_575: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1" name="Google Shape;271;g2bc96b8282e_0_575: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bc96b8282e_0_581: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bc96b8282e_0_581: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8" name="Google Shape;278;g2bc96b8282e_0_581: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bc96b8282e_0_587: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bc96b8282e_0_587: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85" name="Google Shape;285;g2bc96b8282e_0_587: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bc96b8282e_0_279: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72" name="Google Shape;72;g2bc96b8282e_0_279: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3" name="Google Shape;73;g2bc96b8282e_0_279: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bc96b8282e_0_593: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bc96b8282e_0_593: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2" name="Google Shape;292;g2bc96b8282e_0_593: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bc96b8282e_0_616: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bc96b8282e_0_616: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9" name="Google Shape;299;g2bc96b8282e_0_616: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bc96b8282e_0_62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bc96b8282e_0_624: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06" name="Google Shape;306;g2bc96b8282e_0_624: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bc96b8282e_0_63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bc96b8282e_0_634: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3" name="Google Shape;313;g2bc96b8282e_0_634: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bc96b8282e_0_642: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bc96b8282e_0_642: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20" name="Google Shape;320;g2bc96b8282e_0_642: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bd834c9b0c_0_0: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bd834c9b0c_0_0: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26" name="Google Shape;326;g2bd834c9b0c_0_0: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bc96b8282e_0_45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78" name="Google Shape;78;g2bc96b8282e_0_455: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9" name="Google Shape;79;g2bc96b8282e_0_455: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bc96b8282e_0_284: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85" name="Google Shape;85;g2bc96b8282e_0_284: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6" name="Google Shape;86;g2bc96b8282e_0_284: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bc96b8282e_0_292: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91" name="Google Shape;91;g2bc96b8282e_0_292: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2" name="Google Shape;92;g2bc96b8282e_0_292: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bc96b8282e_0_299: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98" name="Google Shape;98;g2bc96b8282e_0_299: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9" name="Google Shape;99;g2bc96b8282e_0_299: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bc96b8282e_0_305: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bc96b8282e_0_305: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5" name="Google Shape;105;g2bc96b8282e_0_305: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bc96b8282e_0_317:notes"/>
          <p:cNvSpPr/>
          <p:nvPr>
            <p:ph idx="2" type="sldImg"/>
          </p:nvPr>
        </p:nvSpPr>
        <p:spPr>
          <a:xfrm>
            <a:off x="917575" y="744538"/>
            <a:ext cx="4962600" cy="37227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bc96b8282e_0_317:notes"/>
          <p:cNvSpPr txBox="1"/>
          <p:nvPr>
            <p:ph idx="1" type="body"/>
          </p:nvPr>
        </p:nvSpPr>
        <p:spPr>
          <a:xfrm>
            <a:off x="680254" y="4714876"/>
            <a:ext cx="5437200" cy="44673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1" name="Google Shape;111;g2bc96b8282e_0_317:notes"/>
          <p:cNvSpPr txBox="1"/>
          <p:nvPr>
            <p:ph idx="12" type="sldNum"/>
          </p:nvPr>
        </p:nvSpPr>
        <p:spPr>
          <a:xfrm>
            <a:off x="3849911" y="9428164"/>
            <a:ext cx="2946000" cy="4968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cxnSp>
        <p:nvCxnSpPr>
          <p:cNvPr id="14" name="Google Shape;14;g2bc96b8282e_0_220"/>
          <p:cNvCxnSpPr/>
          <p:nvPr/>
        </p:nvCxnSpPr>
        <p:spPr>
          <a:xfrm>
            <a:off x="4278300" y="3668217"/>
            <a:ext cx="587400" cy="0"/>
          </a:xfrm>
          <a:prstGeom prst="straightConnector1">
            <a:avLst/>
          </a:prstGeom>
          <a:noFill/>
          <a:ln cap="flat" cmpd="sng" w="76200">
            <a:solidFill>
              <a:schemeClr val="dk1"/>
            </a:solidFill>
            <a:prstDash val="solid"/>
            <a:round/>
            <a:headEnd len="sm" w="sm" type="none"/>
            <a:tailEnd len="sm" w="sm" type="none"/>
          </a:ln>
        </p:spPr>
      </p:cxnSp>
      <p:sp>
        <p:nvSpPr>
          <p:cNvPr id="15" name="Google Shape;15;g2bc96b8282e_0_220"/>
          <p:cNvSpPr txBox="1"/>
          <p:nvPr>
            <p:ph type="ctrTitle"/>
          </p:nvPr>
        </p:nvSpPr>
        <p:spPr>
          <a:xfrm>
            <a:off x="311700" y="794633"/>
            <a:ext cx="8520600" cy="26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6" name="Google Shape;16;g2bc96b8282e_0_220"/>
          <p:cNvSpPr txBox="1"/>
          <p:nvPr>
            <p:ph idx="1" type="subTitle"/>
          </p:nvPr>
        </p:nvSpPr>
        <p:spPr>
          <a:xfrm>
            <a:off x="311700" y="4221097"/>
            <a:ext cx="8520600" cy="978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7" name="Google Shape;17;g2bc96b8282e_0_220"/>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g2bc96b8282e_0_257"/>
          <p:cNvSpPr txBox="1"/>
          <p:nvPr>
            <p:ph hasCustomPrompt="1" type="title"/>
          </p:nvPr>
        </p:nvSpPr>
        <p:spPr>
          <a:xfrm>
            <a:off x="311700" y="1557233"/>
            <a:ext cx="8520600" cy="2640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52" name="Google Shape;52;g2bc96b8282e_0_257"/>
          <p:cNvSpPr txBox="1"/>
          <p:nvPr>
            <p:ph idx="1" type="body"/>
          </p:nvPr>
        </p:nvSpPr>
        <p:spPr>
          <a:xfrm>
            <a:off x="311700" y="4299000"/>
            <a:ext cx="8520600" cy="1428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3" name="Google Shape;53;g2bc96b8282e_0_257"/>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g2bc96b8282e_0_261"/>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8" name="Shape 18"/>
        <p:cNvGrpSpPr/>
        <p:nvPr/>
      </p:nvGrpSpPr>
      <p:grpSpPr>
        <a:xfrm>
          <a:off x="0" y="0"/>
          <a:ext cx="0" cy="0"/>
          <a:chOff x="0" y="0"/>
          <a:chExt cx="0" cy="0"/>
        </a:xfrm>
      </p:grpSpPr>
      <p:sp>
        <p:nvSpPr>
          <p:cNvPr id="19" name="Google Shape;19;g2bc96b8282e_0_225"/>
          <p:cNvSpPr txBox="1"/>
          <p:nvPr>
            <p:ph type="title"/>
          </p:nvPr>
        </p:nvSpPr>
        <p:spPr>
          <a:xfrm>
            <a:off x="311700" y="3307400"/>
            <a:ext cx="8114400" cy="32613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20" name="Google Shape;20;g2bc96b8282e_0_225"/>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g2bc96b8282e_0_228"/>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g2bc96b8282e_0_228"/>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g2bc96b8282e_0_228"/>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g2bc96b8282e_0_232"/>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g2bc96b8282e_0_232"/>
          <p:cNvSpPr txBox="1"/>
          <p:nvPr>
            <p:ph idx="1" type="body"/>
          </p:nvPr>
        </p:nvSpPr>
        <p:spPr>
          <a:xfrm>
            <a:off x="311700" y="1536633"/>
            <a:ext cx="3999900" cy="4555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g2bc96b8282e_0_232"/>
          <p:cNvSpPr txBox="1"/>
          <p:nvPr>
            <p:ph idx="2" type="body"/>
          </p:nvPr>
        </p:nvSpPr>
        <p:spPr>
          <a:xfrm>
            <a:off x="4832400" y="1536633"/>
            <a:ext cx="3999900" cy="4555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g2bc96b8282e_0_232"/>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g2bc96b8282e_0_237"/>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g2bc96b8282e_0_237"/>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g2bc96b8282e_0_240"/>
          <p:cNvSpPr txBox="1"/>
          <p:nvPr>
            <p:ph type="title"/>
          </p:nvPr>
        </p:nvSpPr>
        <p:spPr>
          <a:xfrm>
            <a:off x="311700" y="842400"/>
            <a:ext cx="2808000" cy="1007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5" name="Google Shape;35;g2bc96b8282e_0_240"/>
          <p:cNvSpPr txBox="1"/>
          <p:nvPr>
            <p:ph idx="1" type="body"/>
          </p:nvPr>
        </p:nvSpPr>
        <p:spPr>
          <a:xfrm>
            <a:off x="311700" y="1987833"/>
            <a:ext cx="2808000" cy="4104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g2bc96b8282e_0_240"/>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7" name="Shape 37"/>
        <p:cNvGrpSpPr/>
        <p:nvPr/>
      </p:nvGrpSpPr>
      <p:grpSpPr>
        <a:xfrm>
          <a:off x="0" y="0"/>
          <a:ext cx="0" cy="0"/>
          <a:chOff x="0" y="0"/>
          <a:chExt cx="0" cy="0"/>
        </a:xfrm>
      </p:grpSpPr>
      <p:sp>
        <p:nvSpPr>
          <p:cNvPr id="38" name="Google Shape;38;g2bc96b8282e_0_244"/>
          <p:cNvSpPr txBox="1"/>
          <p:nvPr>
            <p:ph type="title"/>
          </p:nvPr>
        </p:nvSpPr>
        <p:spPr>
          <a:xfrm>
            <a:off x="490250" y="701800"/>
            <a:ext cx="5683800" cy="5454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9" name="Google Shape;39;g2bc96b8282e_0_244"/>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 name="Shape 40"/>
        <p:cNvGrpSpPr/>
        <p:nvPr/>
      </p:nvGrpSpPr>
      <p:grpSpPr>
        <a:xfrm>
          <a:off x="0" y="0"/>
          <a:ext cx="0" cy="0"/>
          <a:chOff x="0" y="0"/>
          <a:chExt cx="0" cy="0"/>
        </a:xfrm>
      </p:grpSpPr>
      <p:sp>
        <p:nvSpPr>
          <p:cNvPr id="41" name="Google Shape;41;g2bc96b8282e_0_247"/>
          <p:cNvSpPr/>
          <p:nvPr/>
        </p:nvSpPr>
        <p:spPr>
          <a:xfrm>
            <a:off x="4572000" y="133"/>
            <a:ext cx="4572000" cy="6858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 name="Google Shape;42;g2bc96b8282e_0_247"/>
          <p:cNvCxnSpPr/>
          <p:nvPr/>
        </p:nvCxnSpPr>
        <p:spPr>
          <a:xfrm>
            <a:off x="5029675" y="5994000"/>
            <a:ext cx="468300" cy="0"/>
          </a:xfrm>
          <a:prstGeom prst="straightConnector1">
            <a:avLst/>
          </a:prstGeom>
          <a:noFill/>
          <a:ln cap="flat" cmpd="sng" w="19050">
            <a:solidFill>
              <a:schemeClr val="lt1"/>
            </a:solidFill>
            <a:prstDash val="solid"/>
            <a:round/>
            <a:headEnd len="sm" w="sm" type="none"/>
            <a:tailEnd len="sm" w="sm" type="none"/>
          </a:ln>
        </p:spPr>
      </p:cxnSp>
      <p:sp>
        <p:nvSpPr>
          <p:cNvPr id="43" name="Google Shape;43;g2bc96b8282e_0_247"/>
          <p:cNvSpPr txBox="1"/>
          <p:nvPr>
            <p:ph type="title"/>
          </p:nvPr>
        </p:nvSpPr>
        <p:spPr>
          <a:xfrm>
            <a:off x="265500" y="1834132"/>
            <a:ext cx="4045200" cy="20691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4" name="Google Shape;44;g2bc96b8282e_0_247"/>
          <p:cNvSpPr txBox="1"/>
          <p:nvPr>
            <p:ph idx="1" type="subTitle"/>
          </p:nvPr>
        </p:nvSpPr>
        <p:spPr>
          <a:xfrm>
            <a:off x="265500" y="3974834"/>
            <a:ext cx="4045200" cy="1794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5" name="Google Shape;45;g2bc96b8282e_0_247"/>
          <p:cNvSpPr txBox="1"/>
          <p:nvPr>
            <p:ph idx="2" type="body"/>
          </p:nvPr>
        </p:nvSpPr>
        <p:spPr>
          <a:xfrm>
            <a:off x="4939500" y="965600"/>
            <a:ext cx="3837000" cy="49269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6" name="Google Shape;46;g2bc96b8282e_0_247"/>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g2bc96b8282e_0_254"/>
          <p:cNvSpPr txBox="1"/>
          <p:nvPr>
            <p:ph idx="1" type="body"/>
          </p:nvPr>
        </p:nvSpPr>
        <p:spPr>
          <a:xfrm>
            <a:off x="319500" y="5644967"/>
            <a:ext cx="5998800" cy="7983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9" name="Google Shape;49;g2bc96b8282e_0_254"/>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9" name="Shape 9"/>
        <p:cNvGrpSpPr/>
        <p:nvPr/>
      </p:nvGrpSpPr>
      <p:grpSpPr>
        <a:xfrm>
          <a:off x="0" y="0"/>
          <a:ext cx="0" cy="0"/>
          <a:chOff x="0" y="0"/>
          <a:chExt cx="0" cy="0"/>
        </a:xfrm>
      </p:grpSpPr>
      <p:sp>
        <p:nvSpPr>
          <p:cNvPr id="10" name="Google Shape;10;g2bc96b8282e_0_216"/>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11" name="Google Shape;11;g2bc96b8282e_0_216"/>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12" name="Google Shape;12;g2bc96b8282e_0_216"/>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g2bc96b8282e_0_0"/>
          <p:cNvSpPr txBox="1"/>
          <p:nvPr>
            <p:ph type="ctrTitle"/>
          </p:nvPr>
        </p:nvSpPr>
        <p:spPr>
          <a:xfrm>
            <a:off x="311700" y="794633"/>
            <a:ext cx="8520600" cy="2610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chemeClr val="dk2"/>
                </a:solidFill>
              </a:rPr>
              <a:t>Distributed</a:t>
            </a:r>
            <a:r>
              <a:rPr lang="en-GB">
                <a:solidFill>
                  <a:schemeClr val="dk2"/>
                </a:solidFill>
              </a:rPr>
              <a:t> </a:t>
            </a:r>
            <a:r>
              <a:rPr lang="en-GB">
                <a:solidFill>
                  <a:schemeClr val="dk2"/>
                </a:solidFill>
              </a:rPr>
              <a:t>systems and Cloud Computing</a:t>
            </a:r>
            <a:endParaRPr>
              <a:solidFill>
                <a:schemeClr val="dk2"/>
              </a:solidFill>
            </a:endParaRPr>
          </a:p>
        </p:txBody>
      </p:sp>
      <p:sp>
        <p:nvSpPr>
          <p:cNvPr id="62" name="Google Shape;62;g2bc96b8282e_0_0"/>
          <p:cNvSpPr txBox="1"/>
          <p:nvPr>
            <p:ph idx="1" type="subTitle"/>
          </p:nvPr>
        </p:nvSpPr>
        <p:spPr>
          <a:xfrm>
            <a:off x="311700" y="4221097"/>
            <a:ext cx="8520600" cy="978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a:t>Lecture 1</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2bc96b8282e_0_325"/>
          <p:cNvSpPr txBox="1"/>
          <p:nvPr>
            <p:ph type="title"/>
          </p:nvPr>
        </p:nvSpPr>
        <p:spPr>
          <a:xfrm>
            <a:off x="311700" y="3307400"/>
            <a:ext cx="8114400" cy="3261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Evolution of Distributed Systems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g2bc96b8282e_0_337"/>
          <p:cNvPicPr preferRelativeResize="0"/>
          <p:nvPr/>
        </p:nvPicPr>
        <p:blipFill>
          <a:blip r:embed="rId3">
            <a:alphaModFix/>
          </a:blip>
          <a:stretch>
            <a:fillRect/>
          </a:stretch>
        </p:blipFill>
        <p:spPr>
          <a:xfrm>
            <a:off x="0" y="0"/>
            <a:ext cx="9143998" cy="4597701"/>
          </a:xfrm>
          <a:prstGeom prst="rect">
            <a:avLst/>
          </a:prstGeom>
          <a:noFill/>
          <a:ln>
            <a:noFill/>
          </a:ln>
        </p:spPr>
      </p:pic>
      <p:sp>
        <p:nvSpPr>
          <p:cNvPr id="129" name="Google Shape;129;g2bc96b8282e_0_337"/>
          <p:cNvSpPr txBox="1"/>
          <p:nvPr>
            <p:ph type="title"/>
          </p:nvPr>
        </p:nvSpPr>
        <p:spPr>
          <a:xfrm>
            <a:off x="0" y="3993632"/>
            <a:ext cx="4045200" cy="2069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chemeClr val="dk2"/>
                </a:solidFill>
              </a:rPr>
              <a:t>The Birth of Networking</a:t>
            </a:r>
            <a:endParaRPr>
              <a:solidFill>
                <a:schemeClr val="dk2"/>
              </a:solidFill>
            </a:endParaRPr>
          </a:p>
        </p:txBody>
      </p:sp>
      <p:sp>
        <p:nvSpPr>
          <p:cNvPr id="130" name="Google Shape;130;g2bc96b8282e_0_337"/>
          <p:cNvSpPr txBox="1"/>
          <p:nvPr>
            <p:ph idx="1" type="subTitle"/>
          </p:nvPr>
        </p:nvSpPr>
        <p:spPr>
          <a:xfrm>
            <a:off x="0" y="6132730"/>
            <a:ext cx="4045200" cy="725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i="1" lang="en-GB"/>
              <a:t>From Isolated Machines to Connected Worlds</a:t>
            </a:r>
            <a:endParaRPr i="1"/>
          </a:p>
        </p:txBody>
      </p:sp>
      <p:sp>
        <p:nvSpPr>
          <p:cNvPr id="131" name="Google Shape;131;g2bc96b8282e_0_337"/>
          <p:cNvSpPr txBox="1"/>
          <p:nvPr>
            <p:ph idx="2" type="body"/>
          </p:nvPr>
        </p:nvSpPr>
        <p:spPr>
          <a:xfrm>
            <a:off x="4922100" y="3890800"/>
            <a:ext cx="3993300" cy="2040000"/>
          </a:xfrm>
          <a:prstGeom prst="rect">
            <a:avLst/>
          </a:prstGeom>
        </p:spPr>
        <p:txBody>
          <a:bodyPr anchorCtr="0" anchor="ctr" bIns="91425" lIns="91425" spcFirstLastPara="1" rIns="91425" wrap="square" tIns="91425">
            <a:normAutofit lnSpcReduction="20000"/>
          </a:bodyPr>
          <a:lstStyle/>
          <a:p>
            <a:pPr indent="0" lvl="0" marL="0" rtl="0" algn="just">
              <a:spcBef>
                <a:spcPts val="0"/>
              </a:spcBef>
              <a:spcAft>
                <a:spcPts val="1200"/>
              </a:spcAft>
              <a:buNone/>
            </a:pPr>
            <a:r>
              <a:rPr lang="en-GB"/>
              <a:t>In the early days, computers operated in isolation. The birth of networking marked a transformative era as machines started connecting for basic communication. This allowed data exchange and paved the way for collaborative computing.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g2bc96b8282e_0_352"/>
          <p:cNvSpPr txBox="1"/>
          <p:nvPr>
            <p:ph type="title"/>
          </p:nvPr>
        </p:nvSpPr>
        <p:spPr>
          <a:xfrm>
            <a:off x="219600" y="2816482"/>
            <a:ext cx="4045200" cy="2069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chemeClr val="dk2"/>
                </a:solidFill>
              </a:rPr>
              <a:t>Client-Server Architecture</a:t>
            </a:r>
            <a:endParaRPr>
              <a:solidFill>
                <a:schemeClr val="dk2"/>
              </a:solidFill>
            </a:endParaRPr>
          </a:p>
        </p:txBody>
      </p:sp>
      <p:sp>
        <p:nvSpPr>
          <p:cNvPr id="138" name="Google Shape;138;g2bc96b8282e_0_352"/>
          <p:cNvSpPr txBox="1"/>
          <p:nvPr>
            <p:ph idx="1" type="subTitle"/>
          </p:nvPr>
        </p:nvSpPr>
        <p:spPr>
          <a:xfrm>
            <a:off x="265500" y="4939230"/>
            <a:ext cx="4045200" cy="829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GB"/>
              <a:t>Enter the Client-Server Era</a:t>
            </a:r>
            <a:endParaRPr i="1"/>
          </a:p>
        </p:txBody>
      </p:sp>
      <p:sp>
        <p:nvSpPr>
          <p:cNvPr id="139" name="Google Shape;139;g2bc96b8282e_0_352"/>
          <p:cNvSpPr txBox="1"/>
          <p:nvPr>
            <p:ph idx="2" type="body"/>
          </p:nvPr>
        </p:nvSpPr>
        <p:spPr>
          <a:xfrm>
            <a:off x="4939500" y="3121450"/>
            <a:ext cx="3837000" cy="2771100"/>
          </a:xfrm>
          <a:prstGeom prst="rect">
            <a:avLst/>
          </a:prstGeom>
        </p:spPr>
        <p:txBody>
          <a:bodyPr anchorCtr="0" anchor="ctr" bIns="91425" lIns="91425" spcFirstLastPara="1" rIns="91425" wrap="square" tIns="91425">
            <a:normAutofit lnSpcReduction="10000"/>
          </a:bodyPr>
          <a:lstStyle/>
          <a:p>
            <a:pPr indent="0" lvl="0" marL="0" rtl="0" algn="just">
              <a:spcBef>
                <a:spcPts val="0"/>
              </a:spcBef>
              <a:spcAft>
                <a:spcPts val="0"/>
              </a:spcAft>
              <a:buNone/>
            </a:pPr>
            <a:r>
              <a:rPr lang="en-GB"/>
              <a:t>The client-server architecture emerged, introducing a centralized model where clients requested services from a central server. </a:t>
            </a:r>
            <a:endParaRPr/>
          </a:p>
          <a:p>
            <a:pPr indent="0" lvl="0" marL="0" rtl="0" algn="just">
              <a:spcBef>
                <a:spcPts val="1200"/>
              </a:spcBef>
              <a:spcAft>
                <a:spcPts val="1200"/>
              </a:spcAft>
              <a:buNone/>
            </a:pPr>
            <a:r>
              <a:rPr lang="en-GB"/>
              <a:t>This paradigm shift streamlined processes, making information and services more accessible across networks.</a:t>
            </a:r>
            <a:endParaRPr/>
          </a:p>
        </p:txBody>
      </p:sp>
      <p:grpSp>
        <p:nvGrpSpPr>
          <p:cNvPr id="140" name="Google Shape;140;g2bc96b8282e_0_352"/>
          <p:cNvGrpSpPr/>
          <p:nvPr/>
        </p:nvGrpSpPr>
        <p:grpSpPr>
          <a:xfrm>
            <a:off x="76200" y="-1636925"/>
            <a:ext cx="8323827" cy="4682174"/>
            <a:chOff x="76200" y="115675"/>
            <a:chExt cx="8323827" cy="4682174"/>
          </a:xfrm>
        </p:grpSpPr>
        <p:pic>
          <p:nvPicPr>
            <p:cNvPr id="141" name="Google Shape;141;g2bc96b8282e_0_352"/>
            <p:cNvPicPr preferRelativeResize="0"/>
            <p:nvPr/>
          </p:nvPicPr>
          <p:blipFill>
            <a:blip r:embed="rId3">
              <a:alphaModFix/>
            </a:blip>
            <a:stretch>
              <a:fillRect/>
            </a:stretch>
          </p:blipFill>
          <p:spPr>
            <a:xfrm>
              <a:off x="76200" y="115675"/>
              <a:ext cx="8323827" cy="4682174"/>
            </a:xfrm>
            <a:prstGeom prst="rect">
              <a:avLst/>
            </a:prstGeom>
            <a:noFill/>
            <a:ln>
              <a:noFill/>
            </a:ln>
          </p:spPr>
        </p:pic>
        <p:sp>
          <p:nvSpPr>
            <p:cNvPr id="142" name="Google Shape;142;g2bc96b8282e_0_352"/>
            <p:cNvSpPr/>
            <p:nvPr/>
          </p:nvSpPr>
          <p:spPr>
            <a:xfrm>
              <a:off x="449850" y="284600"/>
              <a:ext cx="7564800" cy="1799400"/>
            </a:xfrm>
            <a:prstGeom prst="rect">
              <a:avLst/>
            </a:prstGeom>
            <a:solidFill>
              <a:srgbClr val="1FAAFF"/>
            </a:solidFill>
            <a:ln cap="flat" cmpd="sng" w="9525">
              <a:solidFill>
                <a:srgbClr val="1FAA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2bc96b8282e_0_364"/>
          <p:cNvSpPr txBox="1"/>
          <p:nvPr>
            <p:ph idx="2" type="body"/>
          </p:nvPr>
        </p:nvSpPr>
        <p:spPr>
          <a:xfrm>
            <a:off x="4939500" y="3314250"/>
            <a:ext cx="3837000" cy="2578200"/>
          </a:xfrm>
          <a:prstGeom prst="rect">
            <a:avLst/>
          </a:prstGeom>
        </p:spPr>
        <p:txBody>
          <a:bodyPr anchorCtr="0" anchor="ctr" bIns="91425" lIns="91425" spcFirstLastPara="1" rIns="91425" wrap="square" tIns="91425">
            <a:normAutofit lnSpcReduction="20000"/>
          </a:bodyPr>
          <a:lstStyle/>
          <a:p>
            <a:pPr indent="0" lvl="0" marL="0" rtl="0" algn="just">
              <a:spcBef>
                <a:spcPts val="0"/>
              </a:spcBef>
              <a:spcAft>
                <a:spcPts val="0"/>
              </a:spcAft>
              <a:buNone/>
            </a:pPr>
            <a:r>
              <a:rPr lang="en-GB"/>
              <a:t>With the proliferation of the internet, distributed systems became ubiquitous. Mass adoption occurred, connecting the world in ways previously unimaginable. </a:t>
            </a:r>
            <a:endParaRPr/>
          </a:p>
          <a:p>
            <a:pPr indent="0" lvl="0" marL="0" rtl="0" algn="just">
              <a:spcBef>
                <a:spcPts val="1200"/>
              </a:spcBef>
              <a:spcAft>
                <a:spcPts val="1200"/>
              </a:spcAft>
              <a:buNone/>
            </a:pPr>
            <a:r>
              <a:rPr lang="en-GB"/>
              <a:t>This global network laid the foundation for distributed computing on a larger scale.</a:t>
            </a:r>
            <a:endParaRPr/>
          </a:p>
        </p:txBody>
      </p:sp>
      <p:pic>
        <p:nvPicPr>
          <p:cNvPr id="149" name="Google Shape;149;g2bc96b8282e_0_364"/>
          <p:cNvPicPr preferRelativeResize="0"/>
          <p:nvPr/>
        </p:nvPicPr>
        <p:blipFill>
          <a:blip r:embed="rId3">
            <a:alphaModFix/>
          </a:blip>
          <a:stretch>
            <a:fillRect/>
          </a:stretch>
        </p:blipFill>
        <p:spPr>
          <a:xfrm>
            <a:off x="0" y="0"/>
            <a:ext cx="4572000" cy="4480543"/>
          </a:xfrm>
          <a:prstGeom prst="rect">
            <a:avLst/>
          </a:prstGeom>
          <a:noFill/>
          <a:ln>
            <a:noFill/>
          </a:ln>
        </p:spPr>
      </p:pic>
      <p:sp>
        <p:nvSpPr>
          <p:cNvPr id="150" name="Google Shape;150;g2bc96b8282e_0_364"/>
          <p:cNvSpPr txBox="1"/>
          <p:nvPr>
            <p:ph idx="1" type="subTitle"/>
          </p:nvPr>
        </p:nvSpPr>
        <p:spPr>
          <a:xfrm>
            <a:off x="265500" y="5177926"/>
            <a:ext cx="4045200" cy="590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GB"/>
              <a:t>The Web Unleashed</a:t>
            </a:r>
            <a:endParaRPr i="1"/>
          </a:p>
        </p:txBody>
      </p:sp>
      <p:sp>
        <p:nvSpPr>
          <p:cNvPr id="151" name="Google Shape;151;g2bc96b8282e_0_364"/>
          <p:cNvSpPr/>
          <p:nvPr/>
        </p:nvSpPr>
        <p:spPr>
          <a:xfrm>
            <a:off x="2100" y="4103800"/>
            <a:ext cx="4572000" cy="431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52" name="Google Shape;152;g2bc96b8282e_0_364"/>
          <p:cNvSpPr txBox="1"/>
          <p:nvPr>
            <p:ph type="title"/>
          </p:nvPr>
        </p:nvSpPr>
        <p:spPr>
          <a:xfrm>
            <a:off x="265500" y="3146957"/>
            <a:ext cx="4045200" cy="2069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chemeClr val="dk2"/>
                </a:solidFill>
              </a:rPr>
              <a:t>Proliferation of the Internet</a:t>
            </a:r>
            <a:endParaRPr>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g2bc96b8282e_0_399"/>
          <p:cNvSpPr txBox="1"/>
          <p:nvPr>
            <p:ph idx="2" type="body"/>
          </p:nvPr>
        </p:nvSpPr>
        <p:spPr>
          <a:xfrm>
            <a:off x="4737250" y="3314250"/>
            <a:ext cx="4204800" cy="2578200"/>
          </a:xfrm>
          <a:prstGeom prst="rect">
            <a:avLst/>
          </a:prstGeom>
        </p:spPr>
        <p:txBody>
          <a:bodyPr anchorCtr="0" anchor="ctr" bIns="91425" lIns="91425" spcFirstLastPara="1" rIns="91425" wrap="square" tIns="91425">
            <a:normAutofit/>
          </a:bodyPr>
          <a:lstStyle/>
          <a:p>
            <a:pPr indent="0" lvl="0" marL="0" rtl="0" algn="just">
              <a:spcBef>
                <a:spcPts val="0"/>
              </a:spcBef>
              <a:spcAft>
                <a:spcPts val="1200"/>
              </a:spcAft>
              <a:buNone/>
            </a:pPr>
            <a:r>
              <a:rPr lang="en-GB"/>
              <a:t>Peer-to-peer networks gained prominence, promoting decentralization. Devices began sharing resources directly, reducing reliance on a central authority. This shift brought about increased resilience and scalability.</a:t>
            </a:r>
            <a:endParaRPr/>
          </a:p>
        </p:txBody>
      </p:sp>
      <p:sp>
        <p:nvSpPr>
          <p:cNvPr id="159" name="Google Shape;159;g2bc96b8282e_0_399"/>
          <p:cNvSpPr txBox="1"/>
          <p:nvPr>
            <p:ph idx="1" type="subTitle"/>
          </p:nvPr>
        </p:nvSpPr>
        <p:spPr>
          <a:xfrm>
            <a:off x="265500" y="5177926"/>
            <a:ext cx="4045200" cy="590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GB"/>
              <a:t>The Rise of Equality</a:t>
            </a:r>
            <a:endParaRPr i="1"/>
          </a:p>
        </p:txBody>
      </p:sp>
      <p:pic>
        <p:nvPicPr>
          <p:cNvPr id="160" name="Google Shape;160;g2bc96b8282e_0_399"/>
          <p:cNvPicPr preferRelativeResize="0"/>
          <p:nvPr/>
        </p:nvPicPr>
        <p:blipFill>
          <a:blip r:embed="rId3">
            <a:alphaModFix/>
          </a:blip>
          <a:stretch>
            <a:fillRect/>
          </a:stretch>
        </p:blipFill>
        <p:spPr>
          <a:xfrm>
            <a:off x="273900" y="0"/>
            <a:ext cx="4204800" cy="4204800"/>
          </a:xfrm>
          <a:prstGeom prst="rect">
            <a:avLst/>
          </a:prstGeom>
          <a:noFill/>
          <a:ln>
            <a:noFill/>
          </a:ln>
        </p:spPr>
      </p:pic>
      <p:sp>
        <p:nvSpPr>
          <p:cNvPr id="161" name="Google Shape;161;g2bc96b8282e_0_399"/>
          <p:cNvSpPr txBox="1"/>
          <p:nvPr>
            <p:ph type="title"/>
          </p:nvPr>
        </p:nvSpPr>
        <p:spPr>
          <a:xfrm>
            <a:off x="265500" y="3146957"/>
            <a:ext cx="4045200" cy="2069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chemeClr val="dk2"/>
                </a:solidFill>
              </a:rPr>
              <a:t>Peer-to-Peer Networks</a:t>
            </a:r>
            <a:endParaRPr>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g2bc96b8282e_0_415"/>
          <p:cNvSpPr txBox="1"/>
          <p:nvPr>
            <p:ph idx="2" type="body"/>
          </p:nvPr>
        </p:nvSpPr>
        <p:spPr>
          <a:xfrm>
            <a:off x="4737250" y="3314250"/>
            <a:ext cx="4204800" cy="2578200"/>
          </a:xfrm>
          <a:prstGeom prst="rect">
            <a:avLst/>
          </a:prstGeom>
        </p:spPr>
        <p:txBody>
          <a:bodyPr anchorCtr="0" anchor="ctr" bIns="91425" lIns="91425" spcFirstLastPara="1" rIns="91425" wrap="square" tIns="91425">
            <a:normAutofit/>
          </a:bodyPr>
          <a:lstStyle/>
          <a:p>
            <a:pPr indent="0" lvl="0" marL="0" rtl="0" algn="just">
              <a:spcBef>
                <a:spcPts val="0"/>
              </a:spcBef>
              <a:spcAft>
                <a:spcPts val="1200"/>
              </a:spcAft>
              <a:buNone/>
            </a:pPr>
            <a:r>
              <a:rPr lang="en-GB"/>
              <a:t>The era of distributed computing began, leveraging the collective power of multiple machines. Tasks were divided and processed in parallel, optimizing performance and efficiency.</a:t>
            </a:r>
            <a:endParaRPr/>
          </a:p>
        </p:txBody>
      </p:sp>
      <p:sp>
        <p:nvSpPr>
          <p:cNvPr id="168" name="Google Shape;168;g2bc96b8282e_0_415"/>
          <p:cNvSpPr txBox="1"/>
          <p:nvPr>
            <p:ph idx="1" type="subTitle"/>
          </p:nvPr>
        </p:nvSpPr>
        <p:spPr>
          <a:xfrm>
            <a:off x="265500" y="5177926"/>
            <a:ext cx="4045200" cy="590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GB"/>
              <a:t>Harnessing Collective Power</a:t>
            </a:r>
            <a:endParaRPr i="1"/>
          </a:p>
        </p:txBody>
      </p:sp>
      <p:sp>
        <p:nvSpPr>
          <p:cNvPr id="169" name="Google Shape;169;g2bc96b8282e_0_415"/>
          <p:cNvSpPr txBox="1"/>
          <p:nvPr>
            <p:ph type="title"/>
          </p:nvPr>
        </p:nvSpPr>
        <p:spPr>
          <a:xfrm>
            <a:off x="265500" y="3146957"/>
            <a:ext cx="4045200" cy="2069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chemeClr val="dk2"/>
                </a:solidFill>
              </a:rPr>
              <a:t>Distributed Computing</a:t>
            </a:r>
            <a:endParaRPr>
              <a:solidFill>
                <a:schemeClr val="dk2"/>
              </a:solidFill>
            </a:endParaRPr>
          </a:p>
        </p:txBody>
      </p:sp>
      <p:pic>
        <p:nvPicPr>
          <p:cNvPr id="170" name="Google Shape;170;g2bc96b8282e_0_415"/>
          <p:cNvPicPr preferRelativeResize="0"/>
          <p:nvPr/>
        </p:nvPicPr>
        <p:blipFill>
          <a:blip r:embed="rId3">
            <a:alphaModFix/>
          </a:blip>
          <a:stretch>
            <a:fillRect/>
          </a:stretch>
        </p:blipFill>
        <p:spPr>
          <a:xfrm>
            <a:off x="152400" y="152400"/>
            <a:ext cx="6409401" cy="36025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2bc96b8282e_0_424"/>
          <p:cNvSpPr txBox="1"/>
          <p:nvPr>
            <p:ph idx="2" type="body"/>
          </p:nvPr>
        </p:nvSpPr>
        <p:spPr>
          <a:xfrm>
            <a:off x="4737250" y="3314250"/>
            <a:ext cx="4204800" cy="25782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en-GB"/>
              <a:t>Cloud computing revolutionized the landscape by introducing virtualization. This allowed remote access to computing resources on-demand, offering scalability, flexibility, and cost-efficiency.</a:t>
            </a:r>
            <a:endParaRPr/>
          </a:p>
        </p:txBody>
      </p:sp>
      <p:sp>
        <p:nvSpPr>
          <p:cNvPr id="177" name="Google Shape;177;g2bc96b8282e_0_424"/>
          <p:cNvSpPr txBox="1"/>
          <p:nvPr>
            <p:ph idx="1" type="subTitle"/>
          </p:nvPr>
        </p:nvSpPr>
        <p:spPr>
          <a:xfrm>
            <a:off x="265500" y="5177926"/>
            <a:ext cx="4045200" cy="590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GB"/>
              <a:t>The Sky's the Limit</a:t>
            </a:r>
            <a:endParaRPr i="1"/>
          </a:p>
        </p:txBody>
      </p:sp>
      <p:sp>
        <p:nvSpPr>
          <p:cNvPr id="178" name="Google Shape;178;g2bc96b8282e_0_424"/>
          <p:cNvSpPr txBox="1"/>
          <p:nvPr>
            <p:ph type="title"/>
          </p:nvPr>
        </p:nvSpPr>
        <p:spPr>
          <a:xfrm>
            <a:off x="0" y="3146950"/>
            <a:ext cx="4574100" cy="2069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sz="3700">
                <a:solidFill>
                  <a:schemeClr val="dk2"/>
                </a:solidFill>
              </a:rPr>
              <a:t>Cloud Computing Emerges</a:t>
            </a:r>
            <a:endParaRPr sz="3700">
              <a:solidFill>
                <a:schemeClr val="dk2"/>
              </a:solidFill>
            </a:endParaRPr>
          </a:p>
        </p:txBody>
      </p:sp>
      <p:pic>
        <p:nvPicPr>
          <p:cNvPr id="179" name="Google Shape;179;g2bc96b8282e_0_424"/>
          <p:cNvPicPr preferRelativeResize="0"/>
          <p:nvPr/>
        </p:nvPicPr>
        <p:blipFill>
          <a:blip r:embed="rId3">
            <a:alphaModFix/>
          </a:blip>
          <a:stretch>
            <a:fillRect/>
          </a:stretch>
        </p:blipFill>
        <p:spPr>
          <a:xfrm>
            <a:off x="136125" y="137500"/>
            <a:ext cx="4812275" cy="3526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2bc96b8282e_0_271"/>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Elements of a Distributed System</a:t>
            </a:r>
            <a:endParaRPr>
              <a:solidFill>
                <a:schemeClr val="dk2"/>
              </a:solidFill>
            </a:endParaRPr>
          </a:p>
        </p:txBody>
      </p:sp>
      <p:sp>
        <p:nvSpPr>
          <p:cNvPr id="186" name="Google Shape;186;g2bc96b8282e_0_271"/>
          <p:cNvSpPr txBox="1"/>
          <p:nvPr>
            <p:ph idx="1" type="body"/>
          </p:nvPr>
        </p:nvSpPr>
        <p:spPr>
          <a:xfrm>
            <a:off x="311700" y="1536633"/>
            <a:ext cx="8520600" cy="4555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GB"/>
              <a:t>The most important functions of distributed computing are:</a:t>
            </a:r>
            <a:endParaRPr b="1"/>
          </a:p>
          <a:p>
            <a:pPr indent="-342900" lvl="0" marL="457200" rtl="0" algn="l">
              <a:spcBef>
                <a:spcPts val="1200"/>
              </a:spcBef>
              <a:spcAft>
                <a:spcPts val="0"/>
              </a:spcAft>
              <a:buSzPts val="1800"/>
              <a:buChar char="●"/>
            </a:pPr>
            <a:r>
              <a:rPr b="1" lang="en-GB"/>
              <a:t>Resource sharing</a:t>
            </a:r>
            <a:r>
              <a:rPr lang="en-GB"/>
              <a:t> - whether it’s the hardware, software or data that can be shared</a:t>
            </a:r>
            <a:endParaRPr/>
          </a:p>
          <a:p>
            <a:pPr indent="-342900" lvl="0" marL="457200" rtl="0" algn="l">
              <a:spcBef>
                <a:spcPts val="0"/>
              </a:spcBef>
              <a:spcAft>
                <a:spcPts val="0"/>
              </a:spcAft>
              <a:buSzPts val="1800"/>
              <a:buChar char="●"/>
            </a:pPr>
            <a:r>
              <a:rPr b="1" lang="en-GB"/>
              <a:t>Openness </a:t>
            </a:r>
            <a:r>
              <a:rPr lang="en-GB"/>
              <a:t>- how open is the software designed to be developed and shared with each other</a:t>
            </a:r>
            <a:endParaRPr/>
          </a:p>
          <a:p>
            <a:pPr indent="-342900" lvl="0" marL="457200" rtl="0" algn="l">
              <a:spcBef>
                <a:spcPts val="0"/>
              </a:spcBef>
              <a:spcAft>
                <a:spcPts val="0"/>
              </a:spcAft>
              <a:buSzPts val="1800"/>
              <a:buChar char="●"/>
            </a:pPr>
            <a:r>
              <a:rPr b="1" lang="en-GB"/>
              <a:t>Concurrency </a:t>
            </a:r>
            <a:r>
              <a:rPr lang="en-GB"/>
              <a:t>- multiple machines can process the same function at the same time</a:t>
            </a:r>
            <a:endParaRPr/>
          </a:p>
          <a:p>
            <a:pPr indent="-342900" lvl="0" marL="457200" rtl="0" algn="l">
              <a:spcBef>
                <a:spcPts val="0"/>
              </a:spcBef>
              <a:spcAft>
                <a:spcPts val="0"/>
              </a:spcAft>
              <a:buSzPts val="1800"/>
              <a:buChar char="●"/>
            </a:pPr>
            <a:r>
              <a:rPr b="1" lang="en-GB"/>
              <a:t>Scalability </a:t>
            </a:r>
            <a:r>
              <a:rPr lang="en-GB"/>
              <a:t>- how do the computing and processing capabilities multiply when extended to many machines</a:t>
            </a:r>
            <a:endParaRPr/>
          </a:p>
          <a:p>
            <a:pPr indent="-342900" lvl="0" marL="457200" rtl="0" algn="l">
              <a:spcBef>
                <a:spcPts val="0"/>
              </a:spcBef>
              <a:spcAft>
                <a:spcPts val="0"/>
              </a:spcAft>
              <a:buSzPts val="1800"/>
              <a:buChar char="●"/>
            </a:pPr>
            <a:r>
              <a:rPr b="1" lang="en-GB"/>
              <a:t>Fault tolerance</a:t>
            </a:r>
            <a:r>
              <a:rPr lang="en-GB"/>
              <a:t> - how easy and quickly can failures in parts of the system be detected and recovered</a:t>
            </a:r>
            <a:endParaRPr/>
          </a:p>
          <a:p>
            <a:pPr indent="-342900" lvl="0" marL="457200" rtl="0" algn="l">
              <a:spcBef>
                <a:spcPts val="0"/>
              </a:spcBef>
              <a:spcAft>
                <a:spcPts val="0"/>
              </a:spcAft>
              <a:buSzPts val="1800"/>
              <a:buChar char="●"/>
            </a:pPr>
            <a:r>
              <a:rPr b="1" lang="en-GB"/>
              <a:t>Transparency </a:t>
            </a:r>
            <a:r>
              <a:rPr lang="en-GB"/>
              <a:t>- how much access does one node have to locate and communicate with other nodes in the system.</a:t>
            </a:r>
            <a:endParaRPr/>
          </a:p>
          <a:p>
            <a:pPr indent="0" lvl="0" marL="0" rtl="0" algn="l">
              <a:spcBef>
                <a:spcPts val="120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0" st="0"/>
                                            </p:txEl>
                                          </p:spTgt>
                                        </p:tgtEl>
                                        <p:attrNameLst>
                                          <p:attrName>style.visibility</p:attrName>
                                        </p:attrNameLst>
                                      </p:cBhvr>
                                      <p:to>
                                        <p:strVal val="visible"/>
                                      </p:to>
                                    </p:set>
                                    <p:animEffect filter="fade" transition="in">
                                      <p:cBhvr>
                                        <p:cTn dur="1000"/>
                                        <p:tgtEl>
                                          <p:spTgt spid="1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1" st="1"/>
                                            </p:txEl>
                                          </p:spTgt>
                                        </p:tgtEl>
                                        <p:attrNameLst>
                                          <p:attrName>style.visibility</p:attrName>
                                        </p:attrNameLst>
                                      </p:cBhvr>
                                      <p:to>
                                        <p:strVal val="visible"/>
                                      </p:to>
                                    </p:set>
                                    <p:animEffect filter="fade" transition="in">
                                      <p:cBhvr>
                                        <p:cTn dur="1000"/>
                                        <p:tgtEl>
                                          <p:spTgt spid="1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2" st="2"/>
                                            </p:txEl>
                                          </p:spTgt>
                                        </p:tgtEl>
                                        <p:attrNameLst>
                                          <p:attrName>style.visibility</p:attrName>
                                        </p:attrNameLst>
                                      </p:cBhvr>
                                      <p:to>
                                        <p:strVal val="visible"/>
                                      </p:to>
                                    </p:set>
                                    <p:animEffect filter="fade" transition="in">
                                      <p:cBhvr>
                                        <p:cTn dur="1000"/>
                                        <p:tgtEl>
                                          <p:spTgt spid="18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3" st="3"/>
                                            </p:txEl>
                                          </p:spTgt>
                                        </p:tgtEl>
                                        <p:attrNameLst>
                                          <p:attrName>style.visibility</p:attrName>
                                        </p:attrNameLst>
                                      </p:cBhvr>
                                      <p:to>
                                        <p:strVal val="visible"/>
                                      </p:to>
                                    </p:set>
                                    <p:animEffect filter="fade" transition="in">
                                      <p:cBhvr>
                                        <p:cTn dur="1000"/>
                                        <p:tgtEl>
                                          <p:spTgt spid="18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4" st="4"/>
                                            </p:txEl>
                                          </p:spTgt>
                                        </p:tgtEl>
                                        <p:attrNameLst>
                                          <p:attrName>style.visibility</p:attrName>
                                        </p:attrNameLst>
                                      </p:cBhvr>
                                      <p:to>
                                        <p:strVal val="visible"/>
                                      </p:to>
                                    </p:set>
                                    <p:animEffect filter="fade" transition="in">
                                      <p:cBhvr>
                                        <p:cTn dur="1000"/>
                                        <p:tgtEl>
                                          <p:spTgt spid="18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5" st="5"/>
                                            </p:txEl>
                                          </p:spTgt>
                                        </p:tgtEl>
                                        <p:attrNameLst>
                                          <p:attrName>style.visibility</p:attrName>
                                        </p:attrNameLst>
                                      </p:cBhvr>
                                      <p:to>
                                        <p:strVal val="visible"/>
                                      </p:to>
                                    </p:set>
                                    <p:animEffect filter="fade" transition="in">
                                      <p:cBhvr>
                                        <p:cTn dur="1000"/>
                                        <p:tgtEl>
                                          <p:spTgt spid="18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6" st="6"/>
                                            </p:txEl>
                                          </p:spTgt>
                                        </p:tgtEl>
                                        <p:attrNameLst>
                                          <p:attrName>style.visibility</p:attrName>
                                        </p:attrNameLst>
                                      </p:cBhvr>
                                      <p:to>
                                        <p:strVal val="visible"/>
                                      </p:to>
                                    </p:set>
                                    <p:animEffect filter="fade" transition="in">
                                      <p:cBhvr>
                                        <p:cTn dur="1000"/>
                                        <p:tgtEl>
                                          <p:spTgt spid="186">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7" st="7"/>
                                            </p:txEl>
                                          </p:spTgt>
                                        </p:tgtEl>
                                        <p:attrNameLst>
                                          <p:attrName>style.visibility</p:attrName>
                                        </p:attrNameLst>
                                      </p:cBhvr>
                                      <p:to>
                                        <p:strVal val="visible"/>
                                      </p:to>
                                    </p:set>
                                    <p:animEffect filter="fade" transition="in">
                                      <p:cBhvr>
                                        <p:cTn dur="1000"/>
                                        <p:tgtEl>
                                          <p:spTgt spid="186">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2bc96b8282e_0_467"/>
          <p:cNvSpPr txBox="1"/>
          <p:nvPr>
            <p:ph type="title"/>
          </p:nvPr>
        </p:nvSpPr>
        <p:spPr>
          <a:xfrm>
            <a:off x="311700" y="593367"/>
            <a:ext cx="8520600" cy="763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chemeClr val="dk2"/>
                </a:solidFill>
              </a:rPr>
              <a:t>D</a:t>
            </a:r>
            <a:r>
              <a:rPr lang="en-GB">
                <a:solidFill>
                  <a:schemeClr val="dk2"/>
                </a:solidFill>
              </a:rPr>
              <a:t>ifferent ways to achieve Distributed computing?</a:t>
            </a:r>
            <a:endParaRPr>
              <a:solidFill>
                <a:schemeClr val="dk2"/>
              </a:solidFill>
            </a:endParaRPr>
          </a:p>
        </p:txBody>
      </p:sp>
      <p:sp>
        <p:nvSpPr>
          <p:cNvPr id="193" name="Google Shape;193;g2bc96b8282e_0_467"/>
          <p:cNvSpPr txBox="1"/>
          <p:nvPr>
            <p:ph idx="1" type="body"/>
          </p:nvPr>
        </p:nvSpPr>
        <p:spPr>
          <a:xfrm>
            <a:off x="311700" y="1698425"/>
            <a:ext cx="8520600" cy="439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Distributed computing involves the use of multiple computers or servers to work together on solving a problem or executing a task. </a:t>
            </a:r>
            <a:endParaRPr/>
          </a:p>
          <a:p>
            <a:pPr indent="0" lvl="0" marL="0" rtl="0" algn="l">
              <a:spcBef>
                <a:spcPts val="1200"/>
              </a:spcBef>
              <a:spcAft>
                <a:spcPts val="0"/>
              </a:spcAft>
              <a:buNone/>
            </a:pPr>
            <a:r>
              <a:rPr lang="en-GB"/>
              <a:t>There are several ways to achieve distributed computing, each with its own advantages and use cases. </a:t>
            </a:r>
            <a:endParaRPr/>
          </a:p>
          <a:p>
            <a:pPr indent="0" lvl="0" marL="0" rtl="0" algn="l">
              <a:spcBef>
                <a:spcPts val="1200"/>
              </a:spcBef>
              <a:spcAft>
                <a:spcPts val="1200"/>
              </a:spcAft>
              <a:buNone/>
            </a:pPr>
            <a:r>
              <a:rPr lang="en-GB"/>
              <a:t>Here are some common approaches: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2bc96b8282e_0_475"/>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419100" lvl="0" marL="457200" rtl="0" algn="just">
              <a:spcBef>
                <a:spcPts val="0"/>
              </a:spcBef>
              <a:spcAft>
                <a:spcPts val="0"/>
              </a:spcAft>
              <a:buClr>
                <a:schemeClr val="dk2"/>
              </a:buClr>
              <a:buSzPts val="3000"/>
              <a:buAutoNum type="arabicPeriod"/>
            </a:pPr>
            <a:r>
              <a:rPr lang="en-GB">
                <a:solidFill>
                  <a:schemeClr val="dk2"/>
                </a:solidFill>
              </a:rPr>
              <a:t>Client-Server Architecture</a:t>
            </a:r>
            <a:endParaRPr>
              <a:solidFill>
                <a:schemeClr val="dk2"/>
              </a:solidFill>
            </a:endParaRPr>
          </a:p>
        </p:txBody>
      </p:sp>
      <p:sp>
        <p:nvSpPr>
          <p:cNvPr id="200" name="Google Shape;200;g2bc96b8282e_0_475"/>
          <p:cNvSpPr txBox="1"/>
          <p:nvPr>
            <p:ph idx="1" type="body"/>
          </p:nvPr>
        </p:nvSpPr>
        <p:spPr>
          <a:xfrm>
            <a:off x="311700" y="1155632"/>
            <a:ext cx="3999900" cy="887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b="1" lang="en-GB"/>
              <a:t>Description</a:t>
            </a:r>
            <a:r>
              <a:rPr lang="en-GB"/>
              <a:t>: In this model, one central server provides services or resources, and multiple client machines request and use these services.</a:t>
            </a:r>
            <a:endParaRPr/>
          </a:p>
        </p:txBody>
      </p:sp>
      <p:sp>
        <p:nvSpPr>
          <p:cNvPr id="201" name="Google Shape;201;g2bc96b8282e_0_475"/>
          <p:cNvSpPr txBox="1"/>
          <p:nvPr>
            <p:ph idx="2" type="body"/>
          </p:nvPr>
        </p:nvSpPr>
        <p:spPr>
          <a:xfrm>
            <a:off x="4832400" y="1155632"/>
            <a:ext cx="3999900" cy="887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b="1" lang="en-GB"/>
              <a:t>Use Case</a:t>
            </a:r>
            <a:r>
              <a:rPr lang="en-GB"/>
              <a:t>: Common in applications where centralized control is needed, such as web servers or database systems.</a:t>
            </a:r>
            <a:endParaRPr/>
          </a:p>
        </p:txBody>
      </p:sp>
      <p:sp>
        <p:nvSpPr>
          <p:cNvPr id="202" name="Google Shape;202;g2bc96b8282e_0_475"/>
          <p:cNvSpPr txBox="1"/>
          <p:nvPr>
            <p:ph type="title"/>
          </p:nvPr>
        </p:nvSpPr>
        <p:spPr>
          <a:xfrm>
            <a:off x="311700" y="2650767"/>
            <a:ext cx="8520600" cy="7635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GB">
                <a:solidFill>
                  <a:schemeClr val="dk2"/>
                </a:solidFill>
              </a:rPr>
              <a:t>2. Peer-to-Peer Networks</a:t>
            </a:r>
            <a:endParaRPr>
              <a:solidFill>
                <a:schemeClr val="dk2"/>
              </a:solidFill>
            </a:endParaRPr>
          </a:p>
        </p:txBody>
      </p:sp>
      <p:sp>
        <p:nvSpPr>
          <p:cNvPr id="203" name="Google Shape;203;g2bc96b8282e_0_475"/>
          <p:cNvSpPr txBox="1"/>
          <p:nvPr>
            <p:ph idx="1" type="body"/>
          </p:nvPr>
        </p:nvSpPr>
        <p:spPr>
          <a:xfrm>
            <a:off x="311700" y="3213032"/>
            <a:ext cx="3999900" cy="8871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935"/>
              <a:buNone/>
            </a:pPr>
            <a:r>
              <a:rPr b="1" lang="en-GB"/>
              <a:t>Description</a:t>
            </a:r>
            <a:r>
              <a:rPr lang="en-GB"/>
              <a:t>: </a:t>
            </a:r>
            <a:r>
              <a:rPr lang="en-GB"/>
              <a:t>In a peer-to-peer network, all nodes (computers or devices) are considered equal, and they can share resources directly with one another without relying on a central server.</a:t>
            </a:r>
            <a:endParaRPr/>
          </a:p>
        </p:txBody>
      </p:sp>
      <p:sp>
        <p:nvSpPr>
          <p:cNvPr id="204" name="Google Shape;204;g2bc96b8282e_0_475"/>
          <p:cNvSpPr txBox="1"/>
          <p:nvPr>
            <p:ph idx="2" type="body"/>
          </p:nvPr>
        </p:nvSpPr>
        <p:spPr>
          <a:xfrm>
            <a:off x="4832400" y="3213032"/>
            <a:ext cx="3999900" cy="887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b="1" lang="en-GB"/>
              <a:t>Use Case</a:t>
            </a:r>
            <a:r>
              <a:rPr lang="en-GB"/>
              <a:t>: </a:t>
            </a:r>
            <a:r>
              <a:rPr lang="en-GB"/>
              <a:t>Popular for file sharing (e.g., BitTorrent) and decentralized applications.</a:t>
            </a:r>
            <a:endParaRPr/>
          </a:p>
        </p:txBody>
      </p:sp>
      <p:sp>
        <p:nvSpPr>
          <p:cNvPr id="205" name="Google Shape;205;g2bc96b8282e_0_475"/>
          <p:cNvSpPr txBox="1"/>
          <p:nvPr>
            <p:ph type="title"/>
          </p:nvPr>
        </p:nvSpPr>
        <p:spPr>
          <a:xfrm>
            <a:off x="311700" y="4708167"/>
            <a:ext cx="8520600" cy="7635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GB">
                <a:solidFill>
                  <a:schemeClr val="dk2"/>
                </a:solidFill>
              </a:rPr>
              <a:t>3. Distributed Computing Clusters</a:t>
            </a:r>
            <a:endParaRPr>
              <a:solidFill>
                <a:schemeClr val="dk2"/>
              </a:solidFill>
            </a:endParaRPr>
          </a:p>
        </p:txBody>
      </p:sp>
      <p:sp>
        <p:nvSpPr>
          <p:cNvPr id="206" name="Google Shape;206;g2bc96b8282e_0_475"/>
          <p:cNvSpPr txBox="1"/>
          <p:nvPr>
            <p:ph idx="1" type="body"/>
          </p:nvPr>
        </p:nvSpPr>
        <p:spPr>
          <a:xfrm>
            <a:off x="311700" y="5346632"/>
            <a:ext cx="3999900" cy="8871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None/>
            </a:pPr>
            <a:r>
              <a:rPr b="1" lang="en-GB"/>
              <a:t>Description</a:t>
            </a:r>
            <a:r>
              <a:rPr lang="en-GB"/>
              <a:t>: </a:t>
            </a:r>
            <a:r>
              <a:rPr lang="en-GB"/>
              <a:t> Multiple computers are interconnected and work together as a cluster. Tasks are divided among the cluster nodes, allowing parallel processing and improved performance.</a:t>
            </a:r>
            <a:endParaRPr/>
          </a:p>
        </p:txBody>
      </p:sp>
      <p:sp>
        <p:nvSpPr>
          <p:cNvPr id="207" name="Google Shape;207;g2bc96b8282e_0_475"/>
          <p:cNvSpPr txBox="1"/>
          <p:nvPr>
            <p:ph idx="2" type="body"/>
          </p:nvPr>
        </p:nvSpPr>
        <p:spPr>
          <a:xfrm>
            <a:off x="4832400" y="5346632"/>
            <a:ext cx="3999900" cy="887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b="1" lang="en-GB"/>
              <a:t>Use Case</a:t>
            </a:r>
            <a:r>
              <a:rPr lang="en-GB"/>
              <a:t>: </a:t>
            </a:r>
            <a:r>
              <a:rPr lang="en-GB"/>
              <a:t>High-performance computing tasks like scientific simulations or data analysis.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par>
                                <p:cTn fill="hold" nodeType="with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par>
                                <p:cTn fill="hold" nodeType="with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par>
                                <p:cTn fill="hold" nodeType="with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g2bd10346cf7_0_0"/>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We will very likely cover topics such as</a:t>
            </a:r>
            <a:endParaRPr>
              <a:solidFill>
                <a:schemeClr val="dk2"/>
              </a:solidFill>
            </a:endParaRPr>
          </a:p>
        </p:txBody>
      </p:sp>
      <p:sp>
        <p:nvSpPr>
          <p:cNvPr id="69" name="Google Shape;69;g2bd10346cf7_0_0"/>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MPI - Message Passing Interface</a:t>
            </a:r>
            <a:endParaRPr/>
          </a:p>
          <a:p>
            <a:pPr indent="-342900" lvl="0" marL="457200" rtl="0" algn="l">
              <a:spcBef>
                <a:spcPts val="0"/>
              </a:spcBef>
              <a:spcAft>
                <a:spcPts val="0"/>
              </a:spcAft>
              <a:buSzPts val="1800"/>
              <a:buChar char="●"/>
            </a:pPr>
            <a:r>
              <a:rPr lang="en-GB"/>
              <a:t>Actor Model for Distributed Programming</a:t>
            </a:r>
            <a:endParaRPr/>
          </a:p>
          <a:p>
            <a:pPr indent="-342900" lvl="0" marL="457200" rtl="0" algn="l">
              <a:spcBef>
                <a:spcPts val="0"/>
              </a:spcBef>
              <a:spcAft>
                <a:spcPts val="0"/>
              </a:spcAft>
              <a:buSzPts val="1800"/>
              <a:buChar char="●"/>
            </a:pPr>
            <a:r>
              <a:rPr lang="en-GB"/>
              <a:t>Apache Spark</a:t>
            </a:r>
            <a:endParaRPr/>
          </a:p>
          <a:p>
            <a:pPr indent="-342900" lvl="0" marL="457200" rtl="0" algn="l">
              <a:spcBef>
                <a:spcPts val="0"/>
              </a:spcBef>
              <a:spcAft>
                <a:spcPts val="0"/>
              </a:spcAft>
              <a:buSzPts val="1800"/>
              <a:buChar char="●"/>
            </a:pPr>
            <a:r>
              <a:rPr lang="en-GB"/>
              <a:t>Amazon AWS</a:t>
            </a:r>
            <a:endParaRPr/>
          </a:p>
          <a:p>
            <a:pPr indent="-342900" lvl="0" marL="457200" rtl="0" algn="l">
              <a:spcBef>
                <a:spcPts val="0"/>
              </a:spcBef>
              <a:spcAft>
                <a:spcPts val="0"/>
              </a:spcAft>
              <a:buSzPts val="1800"/>
              <a:buChar char="●"/>
            </a:pPr>
            <a:r>
              <a:rPr lang="en-GB"/>
              <a:t>Google Cloud </a:t>
            </a:r>
            <a:endParaRPr/>
          </a:p>
          <a:p>
            <a:pPr indent="-342900" lvl="0" marL="457200" rtl="0" algn="l">
              <a:spcBef>
                <a:spcPts val="0"/>
              </a:spcBef>
              <a:spcAft>
                <a:spcPts val="0"/>
              </a:spcAft>
              <a:buSzPts val="1800"/>
              <a:buChar char="●"/>
            </a:pPr>
            <a:r>
              <a:rPr lang="en-GB"/>
              <a:t>Microsoft Azure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2bc96b8282e_0_500"/>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GB">
                <a:solidFill>
                  <a:schemeClr val="dk2"/>
                </a:solidFill>
              </a:rPr>
              <a:t>4. Grid Computing</a:t>
            </a:r>
            <a:endParaRPr>
              <a:solidFill>
                <a:schemeClr val="dk2"/>
              </a:solidFill>
            </a:endParaRPr>
          </a:p>
        </p:txBody>
      </p:sp>
      <p:sp>
        <p:nvSpPr>
          <p:cNvPr id="214" name="Google Shape;214;g2bc96b8282e_0_500"/>
          <p:cNvSpPr txBox="1"/>
          <p:nvPr>
            <p:ph idx="1" type="body"/>
          </p:nvPr>
        </p:nvSpPr>
        <p:spPr>
          <a:xfrm>
            <a:off x="311700" y="1155632"/>
            <a:ext cx="3999900" cy="8871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None/>
            </a:pPr>
            <a:r>
              <a:rPr b="1" lang="en-GB"/>
              <a:t>Description</a:t>
            </a:r>
            <a:r>
              <a:rPr lang="en-GB"/>
              <a:t>: </a:t>
            </a:r>
            <a:r>
              <a:rPr lang="en-GB"/>
              <a:t>Similar to clusters, but often involves geographically distributed resources connected over a network. It aims to solve large-scale problems by utilizing idle resources from multiple locations.</a:t>
            </a:r>
            <a:endParaRPr/>
          </a:p>
        </p:txBody>
      </p:sp>
      <p:sp>
        <p:nvSpPr>
          <p:cNvPr id="215" name="Google Shape;215;g2bc96b8282e_0_500"/>
          <p:cNvSpPr txBox="1"/>
          <p:nvPr>
            <p:ph idx="2" type="body"/>
          </p:nvPr>
        </p:nvSpPr>
        <p:spPr>
          <a:xfrm>
            <a:off x="4832400" y="1155632"/>
            <a:ext cx="3999900" cy="887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b="1" lang="en-GB"/>
              <a:t>Use Case</a:t>
            </a:r>
            <a:r>
              <a:rPr lang="en-GB"/>
              <a:t>: </a:t>
            </a:r>
            <a:r>
              <a:rPr lang="en-GB"/>
              <a:t>Research projects, scientific computing, and projects that require massive computational power.</a:t>
            </a:r>
            <a:endParaRPr/>
          </a:p>
        </p:txBody>
      </p:sp>
      <p:sp>
        <p:nvSpPr>
          <p:cNvPr id="216" name="Google Shape;216;g2bc96b8282e_0_500"/>
          <p:cNvSpPr txBox="1"/>
          <p:nvPr>
            <p:ph type="title"/>
          </p:nvPr>
        </p:nvSpPr>
        <p:spPr>
          <a:xfrm>
            <a:off x="311700" y="2650767"/>
            <a:ext cx="8520600" cy="7635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GB">
                <a:solidFill>
                  <a:schemeClr val="dk2"/>
                </a:solidFill>
              </a:rPr>
              <a:t>5. Distributed Databases</a:t>
            </a:r>
            <a:endParaRPr>
              <a:solidFill>
                <a:schemeClr val="dk2"/>
              </a:solidFill>
            </a:endParaRPr>
          </a:p>
        </p:txBody>
      </p:sp>
      <p:sp>
        <p:nvSpPr>
          <p:cNvPr id="217" name="Google Shape;217;g2bc96b8282e_0_500"/>
          <p:cNvSpPr txBox="1"/>
          <p:nvPr>
            <p:ph idx="1" type="body"/>
          </p:nvPr>
        </p:nvSpPr>
        <p:spPr>
          <a:xfrm>
            <a:off x="311700" y="3213032"/>
            <a:ext cx="3999900" cy="8871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935"/>
              <a:buNone/>
            </a:pPr>
            <a:r>
              <a:rPr b="1" lang="en-GB"/>
              <a:t>Description</a:t>
            </a:r>
            <a:r>
              <a:rPr lang="en-GB"/>
              <a:t>: </a:t>
            </a:r>
            <a:r>
              <a:rPr lang="en-GB"/>
              <a:t>Data is distributed across multiple nodes, allowing for improved scalability and fault tolerance. Different types include sharded databases and NoSQL databases.</a:t>
            </a:r>
            <a:endParaRPr/>
          </a:p>
        </p:txBody>
      </p:sp>
      <p:sp>
        <p:nvSpPr>
          <p:cNvPr id="218" name="Google Shape;218;g2bc96b8282e_0_500"/>
          <p:cNvSpPr txBox="1"/>
          <p:nvPr>
            <p:ph idx="2" type="body"/>
          </p:nvPr>
        </p:nvSpPr>
        <p:spPr>
          <a:xfrm>
            <a:off x="4832400" y="3213032"/>
            <a:ext cx="3999900" cy="887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b="1" lang="en-GB"/>
              <a:t>Use Case</a:t>
            </a:r>
            <a:r>
              <a:rPr lang="en-GB"/>
              <a:t>: </a:t>
            </a:r>
            <a:r>
              <a:rPr lang="en-GB"/>
              <a:t>Large-scale applications with high read and write demands, such as social media platforms.</a:t>
            </a:r>
            <a:endParaRPr/>
          </a:p>
        </p:txBody>
      </p:sp>
      <p:sp>
        <p:nvSpPr>
          <p:cNvPr id="219" name="Google Shape;219;g2bc96b8282e_0_500"/>
          <p:cNvSpPr txBox="1"/>
          <p:nvPr>
            <p:ph type="title"/>
          </p:nvPr>
        </p:nvSpPr>
        <p:spPr>
          <a:xfrm>
            <a:off x="311700" y="4708167"/>
            <a:ext cx="8520600" cy="7635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GB">
                <a:solidFill>
                  <a:schemeClr val="dk2"/>
                </a:solidFill>
              </a:rPr>
              <a:t>6</a:t>
            </a:r>
            <a:r>
              <a:rPr lang="en-GB">
                <a:solidFill>
                  <a:schemeClr val="dk2"/>
                </a:solidFill>
              </a:rPr>
              <a:t>. </a:t>
            </a:r>
            <a:r>
              <a:rPr lang="en-GB">
                <a:solidFill>
                  <a:schemeClr val="dk2"/>
                </a:solidFill>
              </a:rPr>
              <a:t>Cloud Computing</a:t>
            </a:r>
            <a:endParaRPr>
              <a:solidFill>
                <a:schemeClr val="dk2"/>
              </a:solidFill>
            </a:endParaRPr>
          </a:p>
        </p:txBody>
      </p:sp>
      <p:sp>
        <p:nvSpPr>
          <p:cNvPr id="220" name="Google Shape;220;g2bc96b8282e_0_500"/>
          <p:cNvSpPr txBox="1"/>
          <p:nvPr>
            <p:ph idx="1" type="body"/>
          </p:nvPr>
        </p:nvSpPr>
        <p:spPr>
          <a:xfrm>
            <a:off x="311700" y="5346632"/>
            <a:ext cx="3999900" cy="8871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None/>
            </a:pPr>
            <a:r>
              <a:rPr b="1" lang="en-GB"/>
              <a:t>Description</a:t>
            </a:r>
            <a:r>
              <a:rPr lang="en-GB"/>
              <a:t>: </a:t>
            </a:r>
            <a:r>
              <a:rPr lang="en-GB"/>
              <a:t>Resources are provided as a service over the internet. Users can access computing power, storage, and other services on a pay-as-you-go basis.</a:t>
            </a:r>
            <a:endParaRPr/>
          </a:p>
        </p:txBody>
      </p:sp>
      <p:sp>
        <p:nvSpPr>
          <p:cNvPr id="221" name="Google Shape;221;g2bc96b8282e_0_500"/>
          <p:cNvSpPr txBox="1"/>
          <p:nvPr>
            <p:ph idx="2" type="body"/>
          </p:nvPr>
        </p:nvSpPr>
        <p:spPr>
          <a:xfrm>
            <a:off x="4832400" y="5346632"/>
            <a:ext cx="3999900" cy="887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b="1" lang="en-GB"/>
              <a:t>Use Case</a:t>
            </a:r>
            <a:r>
              <a:rPr lang="en-GB"/>
              <a:t>: </a:t>
            </a:r>
            <a:r>
              <a:rPr lang="en-GB"/>
              <a:t>General-purpose computing, scalable web applications, and data storage.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par>
                                <p:cTn fill="hold" nodeType="with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par>
                                <p:cTn fill="hold" nodeType="with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par>
                                <p:cTn fill="hold" nodeType="with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2bc96b8282e_0_530"/>
          <p:cNvSpPr txBox="1"/>
          <p:nvPr>
            <p:ph type="title"/>
          </p:nvPr>
        </p:nvSpPr>
        <p:spPr>
          <a:xfrm>
            <a:off x="265500" y="1834132"/>
            <a:ext cx="4045200" cy="2069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chemeClr val="dk2"/>
                </a:solidFill>
              </a:rPr>
              <a:t>Distributed Computing Models</a:t>
            </a:r>
            <a:endParaRPr>
              <a:solidFill>
                <a:schemeClr val="dk2"/>
              </a:solidFill>
            </a:endParaRPr>
          </a:p>
        </p:txBody>
      </p:sp>
      <p:sp>
        <p:nvSpPr>
          <p:cNvPr id="228" name="Google Shape;228;g2bc96b8282e_0_530"/>
          <p:cNvSpPr txBox="1"/>
          <p:nvPr>
            <p:ph idx="1" type="subTitle"/>
          </p:nvPr>
        </p:nvSpPr>
        <p:spPr>
          <a:xfrm>
            <a:off x="265500" y="3974834"/>
            <a:ext cx="4045200" cy="1794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229" name="Google Shape;229;g2bc96b8282e_0_530"/>
          <p:cNvSpPr txBox="1"/>
          <p:nvPr>
            <p:ph idx="2" type="body"/>
          </p:nvPr>
        </p:nvSpPr>
        <p:spPr>
          <a:xfrm>
            <a:off x="4939500" y="965600"/>
            <a:ext cx="3837000" cy="4926900"/>
          </a:xfrm>
          <a:prstGeom prst="rect">
            <a:avLst/>
          </a:prstGeom>
        </p:spPr>
        <p:txBody>
          <a:bodyPr anchorCtr="0" anchor="ctr" bIns="91425" lIns="91425" spcFirstLastPara="1" rIns="91425" wrap="square" tIns="91425">
            <a:normAutofit/>
          </a:bodyPr>
          <a:lstStyle/>
          <a:p>
            <a:pPr indent="-514350" lvl="0" marL="457200" rtl="0" algn="l">
              <a:spcBef>
                <a:spcPts val="0"/>
              </a:spcBef>
              <a:spcAft>
                <a:spcPts val="0"/>
              </a:spcAft>
              <a:buSzPts val="4500"/>
              <a:buChar char="●"/>
            </a:pPr>
            <a:r>
              <a:rPr lang="en-GB" sz="4500"/>
              <a:t>Message Passing Model</a:t>
            </a:r>
            <a:endParaRPr sz="4500"/>
          </a:p>
          <a:p>
            <a:pPr indent="-514350" lvl="0" marL="457200" rtl="0" algn="l">
              <a:spcBef>
                <a:spcPts val="0"/>
              </a:spcBef>
              <a:spcAft>
                <a:spcPts val="0"/>
              </a:spcAft>
              <a:buSzPts val="4500"/>
              <a:buChar char="●"/>
            </a:pPr>
            <a:r>
              <a:rPr lang="en-GB" sz="4500"/>
              <a:t>Actor Model</a:t>
            </a:r>
            <a:endParaRPr sz="4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2bc96b8282e_0_523"/>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The Message-Passing Model</a:t>
            </a:r>
            <a:endParaRPr>
              <a:solidFill>
                <a:schemeClr val="dk2"/>
              </a:solidFill>
            </a:endParaRPr>
          </a:p>
        </p:txBody>
      </p:sp>
      <p:sp>
        <p:nvSpPr>
          <p:cNvPr id="236" name="Google Shape;236;g2bc96b8282e_0_523"/>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Based on the notion of multiple processes</a:t>
            </a:r>
            <a:endParaRPr/>
          </a:p>
          <a:p>
            <a:pPr indent="-317500" lvl="1" marL="914400" rtl="0" algn="l">
              <a:spcBef>
                <a:spcPts val="0"/>
              </a:spcBef>
              <a:spcAft>
                <a:spcPts val="0"/>
              </a:spcAft>
              <a:buSzPts val="1400"/>
              <a:buChar char="○"/>
            </a:pPr>
            <a:r>
              <a:rPr lang="en-GB"/>
              <a:t>A process is an instance of a running program, together with the program’s data</a:t>
            </a:r>
            <a:endParaRPr/>
          </a:p>
          <a:p>
            <a:pPr indent="-342900" lvl="0" marL="457200" rtl="0" algn="l">
              <a:spcBef>
                <a:spcPts val="0"/>
              </a:spcBef>
              <a:spcAft>
                <a:spcPts val="0"/>
              </a:spcAft>
              <a:buSzPts val="1800"/>
              <a:buChar char="●"/>
            </a:pPr>
            <a:r>
              <a:rPr lang="en-GB"/>
              <a:t>Parallelism is achieved by having many processes co-operate on the same task</a:t>
            </a:r>
            <a:endParaRPr/>
          </a:p>
          <a:p>
            <a:pPr indent="-342900" lvl="0" marL="457200" rtl="0" algn="l">
              <a:spcBef>
                <a:spcPts val="0"/>
              </a:spcBef>
              <a:spcAft>
                <a:spcPts val="0"/>
              </a:spcAft>
              <a:buSzPts val="1800"/>
              <a:buChar char="●"/>
            </a:pPr>
            <a:r>
              <a:rPr lang="en-GB"/>
              <a:t>Each process has access only to its own data</a:t>
            </a:r>
            <a:endParaRPr/>
          </a:p>
          <a:p>
            <a:pPr indent="-317500" lvl="1" marL="914400" rtl="0" algn="l">
              <a:spcBef>
                <a:spcPts val="0"/>
              </a:spcBef>
              <a:spcAft>
                <a:spcPts val="0"/>
              </a:spcAft>
              <a:buSzPts val="1400"/>
              <a:buChar char="○"/>
            </a:pPr>
            <a:r>
              <a:rPr lang="en-GB"/>
              <a:t>all variables are private</a:t>
            </a:r>
            <a:endParaRPr/>
          </a:p>
          <a:p>
            <a:pPr indent="-342900" lvl="0" marL="457200" rtl="0" algn="l">
              <a:spcBef>
                <a:spcPts val="0"/>
              </a:spcBef>
              <a:spcAft>
                <a:spcPts val="0"/>
              </a:spcAft>
              <a:buSzPts val="1800"/>
              <a:buChar char="●"/>
            </a:pPr>
            <a:r>
              <a:rPr lang="en-GB"/>
              <a:t>Processes communicate with each other by sending and receiving messages</a:t>
            </a:r>
            <a:endParaRPr/>
          </a:p>
          <a:p>
            <a:pPr indent="-317500" lvl="1" marL="914400" rtl="0" algn="l">
              <a:spcBef>
                <a:spcPts val="0"/>
              </a:spcBef>
              <a:spcAft>
                <a:spcPts val="0"/>
              </a:spcAft>
              <a:buSzPts val="1400"/>
              <a:buChar char="○"/>
            </a:pPr>
            <a:r>
              <a:rPr lang="en-GB"/>
              <a:t>using library calls from a conventional sequential language for synchronization</a:t>
            </a:r>
            <a:endParaRPr/>
          </a:p>
          <a:p>
            <a:pPr indent="-317500" lvl="1" marL="914400" rtl="0" algn="l">
              <a:spcBef>
                <a:spcPts val="0"/>
              </a:spcBef>
              <a:spcAft>
                <a:spcPts val="0"/>
              </a:spcAft>
              <a:buSzPts val="1400"/>
              <a:buChar char="○"/>
            </a:pPr>
            <a:r>
              <a:rPr lang="en-GB"/>
              <a:t>sending data from one process's memory space to another</a:t>
            </a:r>
            <a:endParaRPr/>
          </a:p>
          <a:p>
            <a:pPr indent="0" lvl="0" marL="0" rtl="0" algn="l">
              <a:spcBef>
                <a:spcPts val="120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0" st="0"/>
                                            </p:txEl>
                                          </p:spTgt>
                                        </p:tgtEl>
                                        <p:attrNameLst>
                                          <p:attrName>style.visibility</p:attrName>
                                        </p:attrNameLst>
                                      </p:cBhvr>
                                      <p:to>
                                        <p:strVal val="visible"/>
                                      </p:to>
                                    </p:set>
                                    <p:animEffect filter="fade" transition="in">
                                      <p:cBhvr>
                                        <p:cTn dur="1000"/>
                                        <p:tgtEl>
                                          <p:spTgt spid="23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1" st="1"/>
                                            </p:txEl>
                                          </p:spTgt>
                                        </p:tgtEl>
                                        <p:attrNameLst>
                                          <p:attrName>style.visibility</p:attrName>
                                        </p:attrNameLst>
                                      </p:cBhvr>
                                      <p:to>
                                        <p:strVal val="visible"/>
                                      </p:to>
                                    </p:set>
                                    <p:animEffect filter="fade" transition="in">
                                      <p:cBhvr>
                                        <p:cTn dur="1000"/>
                                        <p:tgtEl>
                                          <p:spTgt spid="23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2" st="2"/>
                                            </p:txEl>
                                          </p:spTgt>
                                        </p:tgtEl>
                                        <p:attrNameLst>
                                          <p:attrName>style.visibility</p:attrName>
                                        </p:attrNameLst>
                                      </p:cBhvr>
                                      <p:to>
                                        <p:strVal val="visible"/>
                                      </p:to>
                                    </p:set>
                                    <p:animEffect filter="fade" transition="in">
                                      <p:cBhvr>
                                        <p:cTn dur="1000"/>
                                        <p:tgtEl>
                                          <p:spTgt spid="23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3" st="3"/>
                                            </p:txEl>
                                          </p:spTgt>
                                        </p:tgtEl>
                                        <p:attrNameLst>
                                          <p:attrName>style.visibility</p:attrName>
                                        </p:attrNameLst>
                                      </p:cBhvr>
                                      <p:to>
                                        <p:strVal val="visible"/>
                                      </p:to>
                                    </p:set>
                                    <p:animEffect filter="fade" transition="in">
                                      <p:cBhvr>
                                        <p:cTn dur="1000"/>
                                        <p:tgtEl>
                                          <p:spTgt spid="23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4" st="4"/>
                                            </p:txEl>
                                          </p:spTgt>
                                        </p:tgtEl>
                                        <p:attrNameLst>
                                          <p:attrName>style.visibility</p:attrName>
                                        </p:attrNameLst>
                                      </p:cBhvr>
                                      <p:to>
                                        <p:strVal val="visible"/>
                                      </p:to>
                                    </p:set>
                                    <p:animEffect filter="fade" transition="in">
                                      <p:cBhvr>
                                        <p:cTn dur="1000"/>
                                        <p:tgtEl>
                                          <p:spTgt spid="23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5" st="5"/>
                                            </p:txEl>
                                          </p:spTgt>
                                        </p:tgtEl>
                                        <p:attrNameLst>
                                          <p:attrName>style.visibility</p:attrName>
                                        </p:attrNameLst>
                                      </p:cBhvr>
                                      <p:to>
                                        <p:strVal val="visible"/>
                                      </p:to>
                                    </p:set>
                                    <p:animEffect filter="fade" transition="in">
                                      <p:cBhvr>
                                        <p:cTn dur="1000"/>
                                        <p:tgtEl>
                                          <p:spTgt spid="23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6" st="6"/>
                                            </p:txEl>
                                          </p:spTgt>
                                        </p:tgtEl>
                                        <p:attrNameLst>
                                          <p:attrName>style.visibility</p:attrName>
                                        </p:attrNameLst>
                                      </p:cBhvr>
                                      <p:to>
                                        <p:strVal val="visible"/>
                                      </p:to>
                                    </p:set>
                                    <p:animEffect filter="fade" transition="in">
                                      <p:cBhvr>
                                        <p:cTn dur="1000"/>
                                        <p:tgtEl>
                                          <p:spTgt spid="236">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7" st="7"/>
                                            </p:txEl>
                                          </p:spTgt>
                                        </p:tgtEl>
                                        <p:attrNameLst>
                                          <p:attrName>style.visibility</p:attrName>
                                        </p:attrNameLst>
                                      </p:cBhvr>
                                      <p:to>
                                        <p:strVal val="visible"/>
                                      </p:to>
                                    </p:set>
                                    <p:animEffect filter="fade" transition="in">
                                      <p:cBhvr>
                                        <p:cTn dur="1000"/>
                                        <p:tgtEl>
                                          <p:spTgt spid="236">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8" st="8"/>
                                            </p:txEl>
                                          </p:spTgt>
                                        </p:tgtEl>
                                        <p:attrNameLst>
                                          <p:attrName>style.visibility</p:attrName>
                                        </p:attrNameLst>
                                      </p:cBhvr>
                                      <p:to>
                                        <p:strVal val="visible"/>
                                      </p:to>
                                    </p:set>
                                    <p:animEffect filter="fade" transition="in">
                                      <p:cBhvr>
                                        <p:cTn dur="1000"/>
                                        <p:tgtEl>
                                          <p:spTgt spid="236">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2bc96b8282e_0_538"/>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MPI: Message Passing Interface</a:t>
            </a:r>
            <a:endParaRPr>
              <a:solidFill>
                <a:schemeClr val="dk2"/>
              </a:solidFill>
            </a:endParaRPr>
          </a:p>
        </p:txBody>
      </p:sp>
      <p:sp>
        <p:nvSpPr>
          <p:cNvPr id="243" name="Google Shape;243;g2bc96b8282e_0_538"/>
          <p:cNvSpPr txBox="1"/>
          <p:nvPr>
            <p:ph idx="1" type="body"/>
          </p:nvPr>
        </p:nvSpPr>
        <p:spPr>
          <a:xfrm>
            <a:off x="311700" y="1536631"/>
            <a:ext cx="8520600" cy="13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message passing interface (MPI) is a </a:t>
            </a:r>
            <a:r>
              <a:rPr b="1" lang="en-GB"/>
              <a:t>standardized</a:t>
            </a:r>
            <a:r>
              <a:rPr lang="en-GB"/>
              <a:t> means of </a:t>
            </a:r>
            <a:r>
              <a:rPr b="1" lang="en-GB"/>
              <a:t>exchanging messages</a:t>
            </a:r>
            <a:r>
              <a:rPr lang="en-GB"/>
              <a:t> between </a:t>
            </a:r>
            <a:r>
              <a:rPr b="1" lang="en-GB"/>
              <a:t>multiple computers</a:t>
            </a:r>
            <a:r>
              <a:rPr lang="en-GB"/>
              <a:t> running a parallel program across </a:t>
            </a:r>
            <a:r>
              <a:rPr b="1" lang="en-GB"/>
              <a:t>distributed memory</a:t>
            </a:r>
            <a:r>
              <a:rPr lang="en-GB"/>
              <a:t>.</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44" name="Google Shape;244;g2bc96b8282e_0_538"/>
          <p:cNvPicPr preferRelativeResize="0"/>
          <p:nvPr/>
        </p:nvPicPr>
        <p:blipFill>
          <a:blip r:embed="rId3">
            <a:alphaModFix/>
          </a:blip>
          <a:stretch>
            <a:fillRect/>
          </a:stretch>
        </p:blipFill>
        <p:spPr>
          <a:xfrm>
            <a:off x="3369775" y="2414525"/>
            <a:ext cx="5774226" cy="4177225"/>
          </a:xfrm>
          <a:prstGeom prst="rect">
            <a:avLst/>
          </a:prstGeom>
          <a:noFill/>
          <a:ln>
            <a:noFill/>
          </a:ln>
        </p:spPr>
      </p:pic>
      <p:sp>
        <p:nvSpPr>
          <p:cNvPr id="245" name="Google Shape;245;g2bc96b8282e_0_538"/>
          <p:cNvSpPr txBox="1"/>
          <p:nvPr/>
        </p:nvSpPr>
        <p:spPr>
          <a:xfrm>
            <a:off x="449850" y="3002100"/>
            <a:ext cx="3112200" cy="310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2"/>
                </a:solidFill>
                <a:latin typeface="Proxima Nova"/>
                <a:ea typeface="Proxima Nova"/>
                <a:cs typeface="Proxima Nova"/>
                <a:sym typeface="Proxima Nova"/>
              </a:rPr>
              <a:t>MPI is not…</a:t>
            </a:r>
            <a:endParaRPr sz="1800">
              <a:solidFill>
                <a:schemeClr val="dk2"/>
              </a:solidFill>
              <a:latin typeface="Proxima Nova"/>
              <a:ea typeface="Proxima Nova"/>
              <a:cs typeface="Proxima Nova"/>
              <a:sym typeface="Proxima Nova"/>
            </a:endParaRPr>
          </a:p>
          <a:p>
            <a:pPr indent="-342900" lvl="0" marL="457200" rtl="0" algn="l">
              <a:spcBef>
                <a:spcPts val="0"/>
              </a:spcBef>
              <a:spcAft>
                <a:spcPts val="0"/>
              </a:spcAft>
              <a:buClr>
                <a:schemeClr val="dk2"/>
              </a:buClr>
              <a:buSzPts val="1800"/>
              <a:buFont typeface="Proxima Nova"/>
              <a:buChar char="●"/>
            </a:pPr>
            <a:r>
              <a:rPr lang="en-GB" sz="1800">
                <a:solidFill>
                  <a:schemeClr val="dk2"/>
                </a:solidFill>
                <a:latin typeface="Proxima Nova"/>
                <a:ea typeface="Proxima Nova"/>
                <a:cs typeface="Proxima Nova"/>
                <a:sym typeface="Proxima Nova"/>
              </a:rPr>
              <a:t>a language or compiler specification</a:t>
            </a:r>
            <a:endParaRPr sz="1800">
              <a:solidFill>
                <a:schemeClr val="dk2"/>
              </a:solidFill>
              <a:latin typeface="Proxima Nova"/>
              <a:ea typeface="Proxima Nova"/>
              <a:cs typeface="Proxima Nova"/>
              <a:sym typeface="Proxima Nova"/>
            </a:endParaRPr>
          </a:p>
          <a:p>
            <a:pPr indent="-342900" lvl="0" marL="457200" rtl="0" algn="l">
              <a:spcBef>
                <a:spcPts val="0"/>
              </a:spcBef>
              <a:spcAft>
                <a:spcPts val="0"/>
              </a:spcAft>
              <a:buClr>
                <a:schemeClr val="dk2"/>
              </a:buClr>
              <a:buSzPts val="1800"/>
              <a:buFont typeface="Proxima Nova"/>
              <a:buChar char="●"/>
            </a:pPr>
            <a:r>
              <a:rPr lang="en-GB" sz="1800">
                <a:solidFill>
                  <a:schemeClr val="dk2"/>
                </a:solidFill>
                <a:latin typeface="Proxima Nova"/>
                <a:ea typeface="Proxima Nova"/>
                <a:cs typeface="Proxima Nova"/>
                <a:sym typeface="Proxima Nova"/>
              </a:rPr>
              <a:t>a specific implementation or product</a:t>
            </a:r>
            <a:endParaRPr sz="1800">
              <a:solidFill>
                <a:schemeClr val="dk2"/>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2"/>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2"/>
              </a:solidFill>
              <a:latin typeface="Proxima Nova"/>
              <a:ea typeface="Proxima Nova"/>
              <a:cs typeface="Proxima Nova"/>
              <a:sym typeface="Proxima Nov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2bc96b8282e_0_552"/>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Reasons for Using MPI</a:t>
            </a:r>
            <a:endParaRPr>
              <a:solidFill>
                <a:schemeClr val="dk2"/>
              </a:solidFill>
            </a:endParaRPr>
          </a:p>
        </p:txBody>
      </p:sp>
      <p:sp>
        <p:nvSpPr>
          <p:cNvPr id="252" name="Google Shape;252;g2bc96b8282e_0_552"/>
          <p:cNvSpPr txBox="1"/>
          <p:nvPr>
            <p:ph idx="1" type="body"/>
          </p:nvPr>
        </p:nvSpPr>
        <p:spPr>
          <a:xfrm>
            <a:off x="311700" y="1536633"/>
            <a:ext cx="8520600" cy="4555200"/>
          </a:xfrm>
          <a:prstGeom prst="rect">
            <a:avLst/>
          </a:prstGeom>
        </p:spPr>
        <p:txBody>
          <a:bodyPr anchorCtr="0" anchor="t" bIns="91425" lIns="91425" spcFirstLastPara="1" rIns="91425" wrap="square" tIns="91425">
            <a:normAutofit lnSpcReduction="10000"/>
          </a:bodyPr>
          <a:lstStyle/>
          <a:p>
            <a:pPr indent="-342900" lvl="0" marL="457200" rtl="0" algn="just">
              <a:spcBef>
                <a:spcPts val="0"/>
              </a:spcBef>
              <a:spcAft>
                <a:spcPts val="0"/>
              </a:spcAft>
              <a:buSzPts val="1800"/>
              <a:buChar char="●"/>
            </a:pPr>
            <a:r>
              <a:rPr b="1" lang="en-GB"/>
              <a:t>Standardization</a:t>
            </a:r>
            <a:r>
              <a:rPr lang="en-GB"/>
              <a:t>: MPI has replaced other message passing libraries, becoming a generally accepted industry standard.</a:t>
            </a:r>
            <a:endParaRPr/>
          </a:p>
          <a:p>
            <a:pPr indent="-342900" lvl="0" marL="457200" rtl="0" algn="just">
              <a:spcBef>
                <a:spcPts val="0"/>
              </a:spcBef>
              <a:spcAft>
                <a:spcPts val="0"/>
              </a:spcAft>
              <a:buSzPts val="1800"/>
              <a:buChar char="●"/>
            </a:pPr>
            <a:r>
              <a:rPr b="1" lang="en-GB"/>
              <a:t>Portability</a:t>
            </a:r>
            <a:r>
              <a:rPr lang="en-GB"/>
              <a:t>: MPI has been implemented for many distributed memory architectures, meaning users don't need to modify source code when porting applications over to different platforms that are supported by the MPI standard.</a:t>
            </a:r>
            <a:endParaRPr/>
          </a:p>
          <a:p>
            <a:pPr indent="-342900" lvl="0" marL="457200" rtl="0" algn="just">
              <a:spcBef>
                <a:spcPts val="0"/>
              </a:spcBef>
              <a:spcAft>
                <a:spcPts val="0"/>
              </a:spcAft>
              <a:buSzPts val="1800"/>
              <a:buChar char="●"/>
            </a:pPr>
            <a:r>
              <a:rPr b="1" lang="en-GB"/>
              <a:t>Speed</a:t>
            </a:r>
            <a:r>
              <a:rPr lang="en-GB"/>
              <a:t>: Implementation is typically optimized for the hardware the MPI runs on. Vendor implementations may also be optimized for native hardware features.</a:t>
            </a:r>
            <a:endParaRPr/>
          </a:p>
          <a:p>
            <a:pPr indent="-342900" lvl="0" marL="457200" rtl="0" algn="just">
              <a:spcBef>
                <a:spcPts val="0"/>
              </a:spcBef>
              <a:spcAft>
                <a:spcPts val="0"/>
              </a:spcAft>
              <a:buSzPts val="1800"/>
              <a:buChar char="●"/>
            </a:pPr>
            <a:r>
              <a:rPr b="1" lang="en-GB"/>
              <a:t>Functionality</a:t>
            </a:r>
            <a:r>
              <a:rPr lang="en-GB"/>
              <a:t>: MPI is designed for high performance on massively parallel machines and clusters. The basic MPI-1 implementation has more than 100 defined routines.</a:t>
            </a:r>
            <a:endParaRPr/>
          </a:p>
          <a:p>
            <a:pPr indent="-342900" lvl="0" marL="457200" rtl="0" algn="just">
              <a:spcBef>
                <a:spcPts val="0"/>
              </a:spcBef>
              <a:spcAft>
                <a:spcPts val="0"/>
              </a:spcAft>
              <a:buSzPts val="1800"/>
              <a:buChar char="●"/>
            </a:pPr>
            <a:r>
              <a:rPr b="1" lang="en-GB"/>
              <a:t>Availability</a:t>
            </a:r>
            <a:r>
              <a:rPr lang="en-GB"/>
              <a:t>: A variety of implementations are available, both commercial and public domain</a:t>
            </a:r>
            <a:endParaRPr/>
          </a:p>
          <a:p>
            <a:pPr indent="-317500" lvl="1" marL="914400" rtl="0" algn="just">
              <a:spcBef>
                <a:spcPts val="0"/>
              </a:spcBef>
              <a:spcAft>
                <a:spcPts val="0"/>
              </a:spcAft>
              <a:buSzPts val="1400"/>
              <a:buChar char="○"/>
            </a:pPr>
            <a:r>
              <a:rPr lang="en-GB"/>
              <a:t>OpenMPI and MPICH are popular open-source and free implementations of MPI</a:t>
            </a:r>
            <a:endParaRPr/>
          </a:p>
          <a:p>
            <a:pPr indent="-317500" lvl="1" marL="914400" rtl="0" algn="just">
              <a:spcBef>
                <a:spcPts val="0"/>
              </a:spcBef>
              <a:spcAft>
                <a:spcPts val="0"/>
              </a:spcAft>
              <a:buSzPts val="1400"/>
              <a:buChar char="○"/>
            </a:pPr>
            <a:r>
              <a:rPr lang="en-GB"/>
              <a:t>Microsoft has an open source implementation for Windows called MSMPI</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0" st="0"/>
                                            </p:txEl>
                                          </p:spTgt>
                                        </p:tgtEl>
                                        <p:attrNameLst>
                                          <p:attrName>style.visibility</p:attrName>
                                        </p:attrNameLst>
                                      </p:cBhvr>
                                      <p:to>
                                        <p:strVal val="visible"/>
                                      </p:to>
                                    </p:set>
                                    <p:animEffect filter="fade" transition="in">
                                      <p:cBhvr>
                                        <p:cTn dur="1000"/>
                                        <p:tgtEl>
                                          <p:spTgt spid="2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1" st="1"/>
                                            </p:txEl>
                                          </p:spTgt>
                                        </p:tgtEl>
                                        <p:attrNameLst>
                                          <p:attrName>style.visibility</p:attrName>
                                        </p:attrNameLst>
                                      </p:cBhvr>
                                      <p:to>
                                        <p:strVal val="visible"/>
                                      </p:to>
                                    </p:set>
                                    <p:animEffect filter="fade" transition="in">
                                      <p:cBhvr>
                                        <p:cTn dur="1000"/>
                                        <p:tgtEl>
                                          <p:spTgt spid="2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2" st="2"/>
                                            </p:txEl>
                                          </p:spTgt>
                                        </p:tgtEl>
                                        <p:attrNameLst>
                                          <p:attrName>style.visibility</p:attrName>
                                        </p:attrNameLst>
                                      </p:cBhvr>
                                      <p:to>
                                        <p:strVal val="visible"/>
                                      </p:to>
                                    </p:set>
                                    <p:animEffect filter="fade" transition="in">
                                      <p:cBhvr>
                                        <p:cTn dur="1000"/>
                                        <p:tgtEl>
                                          <p:spTgt spid="2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3" st="3"/>
                                            </p:txEl>
                                          </p:spTgt>
                                        </p:tgtEl>
                                        <p:attrNameLst>
                                          <p:attrName>style.visibility</p:attrName>
                                        </p:attrNameLst>
                                      </p:cBhvr>
                                      <p:to>
                                        <p:strVal val="visible"/>
                                      </p:to>
                                    </p:set>
                                    <p:animEffect filter="fade" transition="in">
                                      <p:cBhvr>
                                        <p:cTn dur="1000"/>
                                        <p:tgtEl>
                                          <p:spTgt spid="25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4" st="4"/>
                                            </p:txEl>
                                          </p:spTgt>
                                        </p:tgtEl>
                                        <p:attrNameLst>
                                          <p:attrName>style.visibility</p:attrName>
                                        </p:attrNameLst>
                                      </p:cBhvr>
                                      <p:to>
                                        <p:strVal val="visible"/>
                                      </p:to>
                                    </p:set>
                                    <p:animEffect filter="fade" transition="in">
                                      <p:cBhvr>
                                        <p:cTn dur="1000"/>
                                        <p:tgtEl>
                                          <p:spTgt spid="25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5" st="5"/>
                                            </p:txEl>
                                          </p:spTgt>
                                        </p:tgtEl>
                                        <p:attrNameLst>
                                          <p:attrName>style.visibility</p:attrName>
                                        </p:attrNameLst>
                                      </p:cBhvr>
                                      <p:to>
                                        <p:strVal val="visible"/>
                                      </p:to>
                                    </p:set>
                                    <p:animEffect filter="fade" transition="in">
                                      <p:cBhvr>
                                        <p:cTn dur="1000"/>
                                        <p:tgtEl>
                                          <p:spTgt spid="25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6" st="6"/>
                                            </p:txEl>
                                          </p:spTgt>
                                        </p:tgtEl>
                                        <p:attrNameLst>
                                          <p:attrName>style.visibility</p:attrName>
                                        </p:attrNameLst>
                                      </p:cBhvr>
                                      <p:to>
                                        <p:strVal val="visible"/>
                                      </p:to>
                                    </p:set>
                                    <p:animEffect filter="fade" transition="in">
                                      <p:cBhvr>
                                        <p:cTn dur="1000"/>
                                        <p:tgtEl>
                                          <p:spTgt spid="252">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g2bc96b8282e_0_561"/>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SIMD / SPMD</a:t>
            </a:r>
            <a:endParaRPr>
              <a:solidFill>
                <a:schemeClr val="dk2"/>
              </a:solidFill>
            </a:endParaRPr>
          </a:p>
        </p:txBody>
      </p:sp>
      <p:sp>
        <p:nvSpPr>
          <p:cNvPr id="259" name="Google Shape;259;g2bc96b8282e_0_561"/>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Most message passing programming systems use the </a:t>
            </a:r>
            <a:r>
              <a:rPr b="1" lang="en-GB"/>
              <a:t>Single-Instruction-Multiple-Data</a:t>
            </a:r>
            <a:r>
              <a:rPr lang="en-GB"/>
              <a:t> (SIMD)</a:t>
            </a:r>
            <a:endParaRPr/>
          </a:p>
          <a:p>
            <a:pPr indent="-342900" lvl="0" marL="457200" rtl="0" algn="l">
              <a:spcBef>
                <a:spcPts val="0"/>
              </a:spcBef>
              <a:spcAft>
                <a:spcPts val="0"/>
              </a:spcAft>
              <a:buSzPts val="1800"/>
              <a:buChar char="●"/>
            </a:pPr>
            <a:r>
              <a:rPr lang="en-GB"/>
              <a:t>Sometimes is this also called SPMD: </a:t>
            </a:r>
            <a:r>
              <a:rPr b="1" lang="en-GB"/>
              <a:t>Single Program Multiple Data</a:t>
            </a:r>
            <a:endParaRPr b="1"/>
          </a:p>
          <a:p>
            <a:pPr indent="-342900" lvl="0" marL="457200" rtl="0" algn="l">
              <a:spcBef>
                <a:spcPts val="0"/>
              </a:spcBef>
              <a:spcAft>
                <a:spcPts val="0"/>
              </a:spcAft>
              <a:buSzPts val="1800"/>
              <a:buChar char="●"/>
            </a:pPr>
            <a:r>
              <a:rPr lang="en-GB"/>
              <a:t>All processes run their </a:t>
            </a:r>
            <a:r>
              <a:rPr b="1" lang="en-GB"/>
              <a:t>own identical copy of the same program</a:t>
            </a:r>
            <a:endParaRPr b="1"/>
          </a:p>
          <a:p>
            <a:pPr indent="-342900" lvl="0" marL="457200" rtl="0" algn="l">
              <a:spcBef>
                <a:spcPts val="0"/>
              </a:spcBef>
              <a:spcAft>
                <a:spcPts val="0"/>
              </a:spcAft>
              <a:buSzPts val="1800"/>
              <a:buChar char="●"/>
            </a:pPr>
            <a:r>
              <a:rPr lang="en-GB"/>
              <a:t>Each process work on </a:t>
            </a:r>
            <a:r>
              <a:rPr b="1" lang="en-GB"/>
              <a:t>different parts of same data</a:t>
            </a:r>
            <a:r>
              <a:rPr lang="en-GB"/>
              <a:t> or on </a:t>
            </a:r>
            <a:r>
              <a:rPr b="1" lang="en-GB"/>
              <a:t>different data</a:t>
            </a:r>
            <a:endParaRPr b="1"/>
          </a:p>
          <a:p>
            <a:pPr indent="-342900" lvl="0" marL="457200" rtl="0" algn="l">
              <a:spcBef>
                <a:spcPts val="0"/>
              </a:spcBef>
              <a:spcAft>
                <a:spcPts val="0"/>
              </a:spcAft>
              <a:buSzPts val="1800"/>
              <a:buChar char="●"/>
            </a:pPr>
            <a:r>
              <a:rPr lang="en-GB"/>
              <a:t>Each process has a </a:t>
            </a:r>
            <a:r>
              <a:rPr b="1" lang="en-GB"/>
              <a:t>unique identifier</a:t>
            </a:r>
            <a:endParaRPr b="1"/>
          </a:p>
          <a:p>
            <a:pPr indent="-342900" lvl="0" marL="457200" rtl="0" algn="l">
              <a:spcBef>
                <a:spcPts val="0"/>
              </a:spcBef>
              <a:spcAft>
                <a:spcPts val="0"/>
              </a:spcAft>
              <a:buSzPts val="1800"/>
              <a:buChar char="●"/>
            </a:pPr>
            <a:r>
              <a:rPr lang="en-GB"/>
              <a:t>Processes can follow </a:t>
            </a:r>
            <a:r>
              <a:rPr b="1" lang="en-GB"/>
              <a:t>different control paths</a:t>
            </a:r>
            <a:r>
              <a:rPr lang="en-GB"/>
              <a:t> through the program, depending on their </a:t>
            </a:r>
            <a:r>
              <a:rPr b="1" lang="en-GB"/>
              <a:t>process ID</a:t>
            </a:r>
            <a:endParaRPr b="1"/>
          </a:p>
          <a:p>
            <a:pPr indent="-342900" lvl="0" marL="457200" rtl="0" algn="l">
              <a:spcBef>
                <a:spcPts val="0"/>
              </a:spcBef>
              <a:spcAft>
                <a:spcPts val="0"/>
              </a:spcAft>
              <a:buSzPts val="1800"/>
              <a:buChar char="●"/>
            </a:pPr>
            <a:r>
              <a:rPr lang="en-GB"/>
              <a:t>Usually run one process </a:t>
            </a:r>
            <a:r>
              <a:rPr b="1" lang="en-GB"/>
              <a:t>per processor / core / machine</a:t>
            </a:r>
            <a:endParaRPr b="1"/>
          </a:p>
        </p:txBody>
      </p:sp>
      <p:pic>
        <p:nvPicPr>
          <p:cNvPr id="260" name="Google Shape;260;g2bc96b8282e_0_561"/>
          <p:cNvPicPr preferRelativeResize="0"/>
          <p:nvPr/>
        </p:nvPicPr>
        <p:blipFill>
          <a:blip r:embed="rId3">
            <a:alphaModFix/>
          </a:blip>
          <a:stretch>
            <a:fillRect/>
          </a:stretch>
        </p:blipFill>
        <p:spPr>
          <a:xfrm>
            <a:off x="3121450" y="4498550"/>
            <a:ext cx="4949300" cy="2359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0" st="0"/>
                                            </p:txEl>
                                          </p:spTgt>
                                        </p:tgtEl>
                                        <p:attrNameLst>
                                          <p:attrName>style.visibility</p:attrName>
                                        </p:attrNameLst>
                                      </p:cBhvr>
                                      <p:to>
                                        <p:strVal val="visible"/>
                                      </p:to>
                                    </p:set>
                                    <p:animEffect filter="fade" transition="in">
                                      <p:cBhvr>
                                        <p:cTn dur="1000"/>
                                        <p:tgtEl>
                                          <p:spTgt spid="2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1" st="1"/>
                                            </p:txEl>
                                          </p:spTgt>
                                        </p:tgtEl>
                                        <p:attrNameLst>
                                          <p:attrName>style.visibility</p:attrName>
                                        </p:attrNameLst>
                                      </p:cBhvr>
                                      <p:to>
                                        <p:strVal val="visible"/>
                                      </p:to>
                                    </p:set>
                                    <p:animEffect filter="fade" transition="in">
                                      <p:cBhvr>
                                        <p:cTn dur="1000"/>
                                        <p:tgtEl>
                                          <p:spTgt spid="2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2" st="2"/>
                                            </p:txEl>
                                          </p:spTgt>
                                        </p:tgtEl>
                                        <p:attrNameLst>
                                          <p:attrName>style.visibility</p:attrName>
                                        </p:attrNameLst>
                                      </p:cBhvr>
                                      <p:to>
                                        <p:strVal val="visible"/>
                                      </p:to>
                                    </p:set>
                                    <p:animEffect filter="fade" transition="in">
                                      <p:cBhvr>
                                        <p:cTn dur="1000"/>
                                        <p:tgtEl>
                                          <p:spTgt spid="25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3" st="3"/>
                                            </p:txEl>
                                          </p:spTgt>
                                        </p:tgtEl>
                                        <p:attrNameLst>
                                          <p:attrName>style.visibility</p:attrName>
                                        </p:attrNameLst>
                                      </p:cBhvr>
                                      <p:to>
                                        <p:strVal val="visible"/>
                                      </p:to>
                                    </p:set>
                                    <p:animEffect filter="fade" transition="in">
                                      <p:cBhvr>
                                        <p:cTn dur="1000"/>
                                        <p:tgtEl>
                                          <p:spTgt spid="25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4" st="4"/>
                                            </p:txEl>
                                          </p:spTgt>
                                        </p:tgtEl>
                                        <p:attrNameLst>
                                          <p:attrName>style.visibility</p:attrName>
                                        </p:attrNameLst>
                                      </p:cBhvr>
                                      <p:to>
                                        <p:strVal val="visible"/>
                                      </p:to>
                                    </p:set>
                                    <p:animEffect filter="fade" transition="in">
                                      <p:cBhvr>
                                        <p:cTn dur="1000"/>
                                        <p:tgtEl>
                                          <p:spTgt spid="25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5" st="5"/>
                                            </p:txEl>
                                          </p:spTgt>
                                        </p:tgtEl>
                                        <p:attrNameLst>
                                          <p:attrName>style.visibility</p:attrName>
                                        </p:attrNameLst>
                                      </p:cBhvr>
                                      <p:to>
                                        <p:strVal val="visible"/>
                                      </p:to>
                                    </p:set>
                                    <p:animEffect filter="fade" transition="in">
                                      <p:cBhvr>
                                        <p:cTn dur="1000"/>
                                        <p:tgtEl>
                                          <p:spTgt spid="25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xEl>
                                              <p:pRg end="6" st="6"/>
                                            </p:txEl>
                                          </p:spTgt>
                                        </p:tgtEl>
                                        <p:attrNameLst>
                                          <p:attrName>style.visibility</p:attrName>
                                        </p:attrNameLst>
                                      </p:cBhvr>
                                      <p:to>
                                        <p:strVal val="visible"/>
                                      </p:to>
                                    </p:set>
                                    <p:animEffect filter="fade" transition="in">
                                      <p:cBhvr>
                                        <p:cTn dur="1000"/>
                                        <p:tgtEl>
                                          <p:spTgt spid="259">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2bc96b8282e_0_569"/>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Communication Messages</a:t>
            </a:r>
            <a:endParaRPr>
              <a:solidFill>
                <a:schemeClr val="dk2"/>
              </a:solidFill>
            </a:endParaRPr>
          </a:p>
        </p:txBody>
      </p:sp>
      <p:sp>
        <p:nvSpPr>
          <p:cNvPr id="267" name="Google Shape;267;g2bc96b8282e_0_569"/>
          <p:cNvSpPr txBox="1"/>
          <p:nvPr>
            <p:ph idx="1" type="body"/>
          </p:nvPr>
        </p:nvSpPr>
        <p:spPr>
          <a:xfrm>
            <a:off x="311700" y="1536633"/>
            <a:ext cx="8520600" cy="4555200"/>
          </a:xfrm>
          <a:prstGeom prst="rect">
            <a:avLst/>
          </a:prstGeom>
        </p:spPr>
        <p:txBody>
          <a:bodyPr anchorCtr="0" anchor="t" bIns="91425" lIns="91425" spcFirstLastPara="1" rIns="91425" wrap="square" tIns="91425">
            <a:normAutofit fontScale="70000" lnSpcReduction="20000"/>
          </a:bodyPr>
          <a:lstStyle/>
          <a:p>
            <a:pPr indent="-331045" lvl="0" marL="457200" rtl="0" algn="l">
              <a:spcBef>
                <a:spcPts val="0"/>
              </a:spcBef>
              <a:spcAft>
                <a:spcPts val="0"/>
              </a:spcAft>
              <a:buSzPct val="100000"/>
              <a:buChar char="●"/>
            </a:pPr>
            <a:r>
              <a:rPr lang="en-GB" sz="2304"/>
              <a:t>A message usually transfers a number of data items of a certain type from the memory of one process to the memory of another process</a:t>
            </a:r>
            <a:endParaRPr sz="2304"/>
          </a:p>
          <a:p>
            <a:pPr indent="-331045" lvl="0" marL="457200" rtl="0" algn="l">
              <a:spcBef>
                <a:spcPts val="0"/>
              </a:spcBef>
              <a:spcAft>
                <a:spcPts val="0"/>
              </a:spcAft>
              <a:buSzPct val="100000"/>
              <a:buChar char="●"/>
            </a:pPr>
            <a:r>
              <a:rPr lang="en-GB" sz="2304"/>
              <a:t>A message typically contains</a:t>
            </a:r>
            <a:endParaRPr sz="2304"/>
          </a:p>
          <a:p>
            <a:pPr indent="-313265" lvl="1" marL="914400" rtl="0" algn="l">
              <a:spcBef>
                <a:spcPts val="0"/>
              </a:spcBef>
              <a:spcAft>
                <a:spcPts val="0"/>
              </a:spcAft>
              <a:buSzPct val="100000"/>
              <a:buChar char="○"/>
            </a:pPr>
            <a:r>
              <a:rPr b="1" lang="en-GB" sz="1904"/>
              <a:t>the ID of the sending process</a:t>
            </a:r>
            <a:endParaRPr b="1" sz="1904"/>
          </a:p>
          <a:p>
            <a:pPr indent="-313265" lvl="1" marL="914400" rtl="0" algn="l">
              <a:spcBef>
                <a:spcPts val="0"/>
              </a:spcBef>
              <a:spcAft>
                <a:spcPts val="0"/>
              </a:spcAft>
              <a:buSzPct val="100000"/>
              <a:buChar char="○"/>
            </a:pPr>
            <a:r>
              <a:rPr b="1" lang="en-GB" sz="1904"/>
              <a:t>the ID of the receiving process</a:t>
            </a:r>
            <a:endParaRPr b="1" sz="1904"/>
          </a:p>
          <a:p>
            <a:pPr indent="-313265" lvl="1" marL="914400" rtl="0" algn="l">
              <a:spcBef>
                <a:spcPts val="0"/>
              </a:spcBef>
              <a:spcAft>
                <a:spcPts val="0"/>
              </a:spcAft>
              <a:buSzPct val="100000"/>
              <a:buChar char="○"/>
            </a:pPr>
            <a:r>
              <a:rPr b="1" lang="en-GB" sz="1904"/>
              <a:t>the type of the data items</a:t>
            </a:r>
            <a:endParaRPr b="1" sz="1904"/>
          </a:p>
          <a:p>
            <a:pPr indent="-313265" lvl="1" marL="914400" rtl="0" algn="l">
              <a:spcBef>
                <a:spcPts val="0"/>
              </a:spcBef>
              <a:spcAft>
                <a:spcPts val="0"/>
              </a:spcAft>
              <a:buSzPct val="100000"/>
              <a:buChar char="○"/>
            </a:pPr>
            <a:r>
              <a:rPr b="1" lang="en-GB" sz="1904"/>
              <a:t>the number of data items</a:t>
            </a:r>
            <a:endParaRPr b="1" sz="1904"/>
          </a:p>
          <a:p>
            <a:pPr indent="-313265" lvl="1" marL="914400" rtl="0" algn="l">
              <a:spcBef>
                <a:spcPts val="0"/>
              </a:spcBef>
              <a:spcAft>
                <a:spcPts val="0"/>
              </a:spcAft>
              <a:buSzPct val="100000"/>
              <a:buChar char="○"/>
            </a:pPr>
            <a:r>
              <a:rPr b="1" lang="en-GB" sz="1904"/>
              <a:t>the data itself</a:t>
            </a:r>
            <a:endParaRPr b="1" sz="1904"/>
          </a:p>
          <a:p>
            <a:pPr indent="-313265" lvl="1" marL="914400" rtl="0" algn="l">
              <a:spcBef>
                <a:spcPts val="0"/>
              </a:spcBef>
              <a:spcAft>
                <a:spcPts val="0"/>
              </a:spcAft>
              <a:buSzPct val="100000"/>
              <a:buChar char="○"/>
            </a:pPr>
            <a:r>
              <a:rPr b="1" lang="en-GB" sz="1904"/>
              <a:t>a message type identifier</a:t>
            </a:r>
            <a:endParaRPr b="1" sz="1904"/>
          </a:p>
          <a:p>
            <a:pPr indent="-335959" lvl="0" marL="457200" rtl="0" algn="l">
              <a:spcBef>
                <a:spcPts val="0"/>
              </a:spcBef>
              <a:spcAft>
                <a:spcPts val="0"/>
              </a:spcAft>
              <a:buSzPct val="100000"/>
              <a:buChar char="●"/>
            </a:pPr>
            <a:r>
              <a:rPr lang="en-GB" sz="2415"/>
              <a:t>Sending a message can either be synchronous or asynchronous</a:t>
            </a:r>
            <a:endParaRPr sz="2415"/>
          </a:p>
          <a:p>
            <a:pPr indent="-335959" lvl="0" marL="457200" rtl="0" algn="l">
              <a:spcBef>
                <a:spcPts val="0"/>
              </a:spcBef>
              <a:spcAft>
                <a:spcPts val="0"/>
              </a:spcAft>
              <a:buSzPct val="100000"/>
              <a:buChar char="●"/>
            </a:pPr>
            <a:r>
              <a:rPr lang="en-GB" sz="2415"/>
              <a:t>A synchronous send is not completed until the message has started to be received</a:t>
            </a:r>
            <a:endParaRPr sz="2415"/>
          </a:p>
          <a:p>
            <a:pPr indent="-335959" lvl="0" marL="457200" rtl="0" algn="l">
              <a:spcBef>
                <a:spcPts val="0"/>
              </a:spcBef>
              <a:spcAft>
                <a:spcPts val="0"/>
              </a:spcAft>
              <a:buSzPct val="100000"/>
              <a:buChar char="●"/>
            </a:pPr>
            <a:r>
              <a:rPr lang="en-GB" sz="2415"/>
              <a:t>An asynchronous send completes as soon as the message has been accepted into the system</a:t>
            </a:r>
            <a:endParaRPr sz="2415"/>
          </a:p>
          <a:p>
            <a:pPr indent="-335959" lvl="0" marL="457200" rtl="0" algn="l">
              <a:spcBef>
                <a:spcPts val="0"/>
              </a:spcBef>
              <a:spcAft>
                <a:spcPts val="0"/>
              </a:spcAft>
              <a:buSzPct val="100000"/>
              <a:buChar char="●"/>
            </a:pPr>
            <a:r>
              <a:rPr lang="en-GB" sz="2415"/>
              <a:t>Receives are usually synchronous - the receiving process must wait until the message arrives</a:t>
            </a:r>
            <a:endParaRPr sz="2415"/>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0" st="0"/>
                                            </p:txEl>
                                          </p:spTgt>
                                        </p:tgtEl>
                                        <p:attrNameLst>
                                          <p:attrName>style.visibility</p:attrName>
                                        </p:attrNameLst>
                                      </p:cBhvr>
                                      <p:to>
                                        <p:strVal val="visible"/>
                                      </p:to>
                                    </p:set>
                                    <p:animEffect filter="fade" transition="in">
                                      <p:cBhvr>
                                        <p:cTn dur="1000"/>
                                        <p:tgtEl>
                                          <p:spTgt spid="2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 st="1"/>
                                            </p:txEl>
                                          </p:spTgt>
                                        </p:tgtEl>
                                        <p:attrNameLst>
                                          <p:attrName>style.visibility</p:attrName>
                                        </p:attrNameLst>
                                      </p:cBhvr>
                                      <p:to>
                                        <p:strVal val="visible"/>
                                      </p:to>
                                    </p:set>
                                    <p:animEffect filter="fade" transition="in">
                                      <p:cBhvr>
                                        <p:cTn dur="1000"/>
                                        <p:tgtEl>
                                          <p:spTgt spid="2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2" st="2"/>
                                            </p:txEl>
                                          </p:spTgt>
                                        </p:tgtEl>
                                        <p:attrNameLst>
                                          <p:attrName>style.visibility</p:attrName>
                                        </p:attrNameLst>
                                      </p:cBhvr>
                                      <p:to>
                                        <p:strVal val="visible"/>
                                      </p:to>
                                    </p:set>
                                    <p:animEffect filter="fade" transition="in">
                                      <p:cBhvr>
                                        <p:cTn dur="1000"/>
                                        <p:tgtEl>
                                          <p:spTgt spid="26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3" st="3"/>
                                            </p:txEl>
                                          </p:spTgt>
                                        </p:tgtEl>
                                        <p:attrNameLst>
                                          <p:attrName>style.visibility</p:attrName>
                                        </p:attrNameLst>
                                      </p:cBhvr>
                                      <p:to>
                                        <p:strVal val="visible"/>
                                      </p:to>
                                    </p:set>
                                    <p:animEffect filter="fade" transition="in">
                                      <p:cBhvr>
                                        <p:cTn dur="1000"/>
                                        <p:tgtEl>
                                          <p:spTgt spid="26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4" st="4"/>
                                            </p:txEl>
                                          </p:spTgt>
                                        </p:tgtEl>
                                        <p:attrNameLst>
                                          <p:attrName>style.visibility</p:attrName>
                                        </p:attrNameLst>
                                      </p:cBhvr>
                                      <p:to>
                                        <p:strVal val="visible"/>
                                      </p:to>
                                    </p:set>
                                    <p:animEffect filter="fade" transition="in">
                                      <p:cBhvr>
                                        <p:cTn dur="1000"/>
                                        <p:tgtEl>
                                          <p:spTgt spid="26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5" st="5"/>
                                            </p:txEl>
                                          </p:spTgt>
                                        </p:tgtEl>
                                        <p:attrNameLst>
                                          <p:attrName>style.visibility</p:attrName>
                                        </p:attrNameLst>
                                      </p:cBhvr>
                                      <p:to>
                                        <p:strVal val="visible"/>
                                      </p:to>
                                    </p:set>
                                    <p:animEffect filter="fade" transition="in">
                                      <p:cBhvr>
                                        <p:cTn dur="1000"/>
                                        <p:tgtEl>
                                          <p:spTgt spid="26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6" st="6"/>
                                            </p:txEl>
                                          </p:spTgt>
                                        </p:tgtEl>
                                        <p:attrNameLst>
                                          <p:attrName>style.visibility</p:attrName>
                                        </p:attrNameLst>
                                      </p:cBhvr>
                                      <p:to>
                                        <p:strVal val="visible"/>
                                      </p:to>
                                    </p:set>
                                    <p:animEffect filter="fade" transition="in">
                                      <p:cBhvr>
                                        <p:cTn dur="1000"/>
                                        <p:tgtEl>
                                          <p:spTgt spid="26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7" st="7"/>
                                            </p:txEl>
                                          </p:spTgt>
                                        </p:tgtEl>
                                        <p:attrNameLst>
                                          <p:attrName>style.visibility</p:attrName>
                                        </p:attrNameLst>
                                      </p:cBhvr>
                                      <p:to>
                                        <p:strVal val="visible"/>
                                      </p:to>
                                    </p:set>
                                    <p:animEffect filter="fade" transition="in">
                                      <p:cBhvr>
                                        <p:cTn dur="1000"/>
                                        <p:tgtEl>
                                          <p:spTgt spid="26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8" st="8"/>
                                            </p:txEl>
                                          </p:spTgt>
                                        </p:tgtEl>
                                        <p:attrNameLst>
                                          <p:attrName>style.visibility</p:attrName>
                                        </p:attrNameLst>
                                      </p:cBhvr>
                                      <p:to>
                                        <p:strVal val="visible"/>
                                      </p:to>
                                    </p:set>
                                    <p:animEffect filter="fade" transition="in">
                                      <p:cBhvr>
                                        <p:cTn dur="1000"/>
                                        <p:tgtEl>
                                          <p:spTgt spid="267">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9" st="9"/>
                                            </p:txEl>
                                          </p:spTgt>
                                        </p:tgtEl>
                                        <p:attrNameLst>
                                          <p:attrName>style.visibility</p:attrName>
                                        </p:attrNameLst>
                                      </p:cBhvr>
                                      <p:to>
                                        <p:strVal val="visible"/>
                                      </p:to>
                                    </p:set>
                                    <p:animEffect filter="fade" transition="in">
                                      <p:cBhvr>
                                        <p:cTn dur="1000"/>
                                        <p:tgtEl>
                                          <p:spTgt spid="267">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0" st="10"/>
                                            </p:txEl>
                                          </p:spTgt>
                                        </p:tgtEl>
                                        <p:attrNameLst>
                                          <p:attrName>style.visibility</p:attrName>
                                        </p:attrNameLst>
                                      </p:cBhvr>
                                      <p:to>
                                        <p:strVal val="visible"/>
                                      </p:to>
                                    </p:set>
                                    <p:animEffect filter="fade" transition="in">
                                      <p:cBhvr>
                                        <p:cTn dur="1000"/>
                                        <p:tgtEl>
                                          <p:spTgt spid="267">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1" st="11"/>
                                            </p:txEl>
                                          </p:spTgt>
                                        </p:tgtEl>
                                        <p:attrNameLst>
                                          <p:attrName>style.visibility</p:attrName>
                                        </p:attrNameLst>
                                      </p:cBhvr>
                                      <p:to>
                                        <p:strVal val="visible"/>
                                      </p:to>
                                    </p:set>
                                    <p:animEffect filter="fade" transition="in">
                                      <p:cBhvr>
                                        <p:cTn dur="1000"/>
                                        <p:tgtEl>
                                          <p:spTgt spid="267">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2" st="12"/>
                                            </p:txEl>
                                          </p:spTgt>
                                        </p:tgtEl>
                                        <p:attrNameLst>
                                          <p:attrName>style.visibility</p:attrName>
                                        </p:attrNameLst>
                                      </p:cBhvr>
                                      <p:to>
                                        <p:strVal val="visible"/>
                                      </p:to>
                                    </p:set>
                                    <p:animEffect filter="fade" transition="in">
                                      <p:cBhvr>
                                        <p:cTn dur="1000"/>
                                        <p:tgtEl>
                                          <p:spTgt spid="267">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3" st="13"/>
                                            </p:txEl>
                                          </p:spTgt>
                                        </p:tgtEl>
                                        <p:attrNameLst>
                                          <p:attrName>style.visibility</p:attrName>
                                        </p:attrNameLst>
                                      </p:cBhvr>
                                      <p:to>
                                        <p:strVal val="visible"/>
                                      </p:to>
                                    </p:set>
                                    <p:animEffect filter="fade" transition="in">
                                      <p:cBhvr>
                                        <p:cTn dur="1000"/>
                                        <p:tgtEl>
                                          <p:spTgt spid="267">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0" st="0"/>
                                            </p:txEl>
                                          </p:spTgt>
                                        </p:tgtEl>
                                        <p:attrNameLst>
                                          <p:attrName>style.visibility</p:attrName>
                                        </p:attrNameLst>
                                      </p:cBhvr>
                                      <p:to>
                                        <p:strVal val="visible"/>
                                      </p:to>
                                    </p:set>
                                    <p:animEffect filter="fade" transition="in">
                                      <p:cBhvr>
                                        <p:cTn dur="1000"/>
                                        <p:tgtEl>
                                          <p:spTgt spid="2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 st="1"/>
                                            </p:txEl>
                                          </p:spTgt>
                                        </p:tgtEl>
                                        <p:attrNameLst>
                                          <p:attrName>style.visibility</p:attrName>
                                        </p:attrNameLst>
                                      </p:cBhvr>
                                      <p:to>
                                        <p:strVal val="visible"/>
                                      </p:to>
                                    </p:set>
                                    <p:animEffect filter="fade" transition="in">
                                      <p:cBhvr>
                                        <p:cTn dur="1000"/>
                                        <p:tgtEl>
                                          <p:spTgt spid="2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2" st="2"/>
                                            </p:txEl>
                                          </p:spTgt>
                                        </p:tgtEl>
                                        <p:attrNameLst>
                                          <p:attrName>style.visibility</p:attrName>
                                        </p:attrNameLst>
                                      </p:cBhvr>
                                      <p:to>
                                        <p:strVal val="visible"/>
                                      </p:to>
                                    </p:set>
                                    <p:animEffect filter="fade" transition="in">
                                      <p:cBhvr>
                                        <p:cTn dur="1000"/>
                                        <p:tgtEl>
                                          <p:spTgt spid="26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3" st="3"/>
                                            </p:txEl>
                                          </p:spTgt>
                                        </p:tgtEl>
                                        <p:attrNameLst>
                                          <p:attrName>style.visibility</p:attrName>
                                        </p:attrNameLst>
                                      </p:cBhvr>
                                      <p:to>
                                        <p:strVal val="visible"/>
                                      </p:to>
                                    </p:set>
                                    <p:animEffect filter="fade" transition="in">
                                      <p:cBhvr>
                                        <p:cTn dur="1000"/>
                                        <p:tgtEl>
                                          <p:spTgt spid="26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4" st="4"/>
                                            </p:txEl>
                                          </p:spTgt>
                                        </p:tgtEl>
                                        <p:attrNameLst>
                                          <p:attrName>style.visibility</p:attrName>
                                        </p:attrNameLst>
                                      </p:cBhvr>
                                      <p:to>
                                        <p:strVal val="visible"/>
                                      </p:to>
                                    </p:set>
                                    <p:animEffect filter="fade" transition="in">
                                      <p:cBhvr>
                                        <p:cTn dur="1000"/>
                                        <p:tgtEl>
                                          <p:spTgt spid="26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5" st="5"/>
                                            </p:txEl>
                                          </p:spTgt>
                                        </p:tgtEl>
                                        <p:attrNameLst>
                                          <p:attrName>style.visibility</p:attrName>
                                        </p:attrNameLst>
                                      </p:cBhvr>
                                      <p:to>
                                        <p:strVal val="visible"/>
                                      </p:to>
                                    </p:set>
                                    <p:animEffect filter="fade" transition="in">
                                      <p:cBhvr>
                                        <p:cTn dur="1000"/>
                                        <p:tgtEl>
                                          <p:spTgt spid="26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6" st="6"/>
                                            </p:txEl>
                                          </p:spTgt>
                                        </p:tgtEl>
                                        <p:attrNameLst>
                                          <p:attrName>style.visibility</p:attrName>
                                        </p:attrNameLst>
                                      </p:cBhvr>
                                      <p:to>
                                        <p:strVal val="visible"/>
                                      </p:to>
                                    </p:set>
                                    <p:animEffect filter="fade" transition="in">
                                      <p:cBhvr>
                                        <p:cTn dur="1000"/>
                                        <p:tgtEl>
                                          <p:spTgt spid="26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7" st="7"/>
                                            </p:txEl>
                                          </p:spTgt>
                                        </p:tgtEl>
                                        <p:attrNameLst>
                                          <p:attrName>style.visibility</p:attrName>
                                        </p:attrNameLst>
                                      </p:cBhvr>
                                      <p:to>
                                        <p:strVal val="visible"/>
                                      </p:to>
                                    </p:set>
                                    <p:animEffect filter="fade" transition="in">
                                      <p:cBhvr>
                                        <p:cTn dur="1000"/>
                                        <p:tgtEl>
                                          <p:spTgt spid="26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8" st="8"/>
                                            </p:txEl>
                                          </p:spTgt>
                                        </p:tgtEl>
                                        <p:attrNameLst>
                                          <p:attrName>style.visibility</p:attrName>
                                        </p:attrNameLst>
                                      </p:cBhvr>
                                      <p:to>
                                        <p:strVal val="visible"/>
                                      </p:to>
                                    </p:set>
                                    <p:animEffect filter="fade" transition="in">
                                      <p:cBhvr>
                                        <p:cTn dur="1000"/>
                                        <p:tgtEl>
                                          <p:spTgt spid="267">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9" st="9"/>
                                            </p:txEl>
                                          </p:spTgt>
                                        </p:tgtEl>
                                        <p:attrNameLst>
                                          <p:attrName>style.visibility</p:attrName>
                                        </p:attrNameLst>
                                      </p:cBhvr>
                                      <p:to>
                                        <p:strVal val="visible"/>
                                      </p:to>
                                    </p:set>
                                    <p:animEffect filter="fade" transition="in">
                                      <p:cBhvr>
                                        <p:cTn dur="1000"/>
                                        <p:tgtEl>
                                          <p:spTgt spid="267">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0" st="10"/>
                                            </p:txEl>
                                          </p:spTgt>
                                        </p:tgtEl>
                                        <p:attrNameLst>
                                          <p:attrName>style.visibility</p:attrName>
                                        </p:attrNameLst>
                                      </p:cBhvr>
                                      <p:to>
                                        <p:strVal val="visible"/>
                                      </p:to>
                                    </p:set>
                                    <p:animEffect filter="fade" transition="in">
                                      <p:cBhvr>
                                        <p:cTn dur="1000"/>
                                        <p:tgtEl>
                                          <p:spTgt spid="267">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1" st="11"/>
                                            </p:txEl>
                                          </p:spTgt>
                                        </p:tgtEl>
                                        <p:attrNameLst>
                                          <p:attrName>style.visibility</p:attrName>
                                        </p:attrNameLst>
                                      </p:cBhvr>
                                      <p:to>
                                        <p:strVal val="visible"/>
                                      </p:to>
                                    </p:set>
                                    <p:animEffect filter="fade" transition="in">
                                      <p:cBhvr>
                                        <p:cTn dur="1000"/>
                                        <p:tgtEl>
                                          <p:spTgt spid="267">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2" st="12"/>
                                            </p:txEl>
                                          </p:spTgt>
                                        </p:tgtEl>
                                        <p:attrNameLst>
                                          <p:attrName>style.visibility</p:attrName>
                                        </p:attrNameLst>
                                      </p:cBhvr>
                                      <p:to>
                                        <p:strVal val="visible"/>
                                      </p:to>
                                    </p:set>
                                    <p:animEffect filter="fade" transition="in">
                                      <p:cBhvr>
                                        <p:cTn dur="1000"/>
                                        <p:tgtEl>
                                          <p:spTgt spid="267">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3" st="13"/>
                                            </p:txEl>
                                          </p:spTgt>
                                        </p:tgtEl>
                                        <p:attrNameLst>
                                          <p:attrName>style.visibility</p:attrName>
                                        </p:attrNameLst>
                                      </p:cBhvr>
                                      <p:to>
                                        <p:strVal val="visible"/>
                                      </p:to>
                                    </p:set>
                                    <p:animEffect filter="fade" transition="in">
                                      <p:cBhvr>
                                        <p:cTn dur="1000"/>
                                        <p:tgtEl>
                                          <p:spTgt spid="267">
                                            <p:txEl>
                                              <p:pRg end="13" st="1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2bc96b8282e_0_575"/>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Process Identification</a:t>
            </a:r>
            <a:endParaRPr>
              <a:solidFill>
                <a:schemeClr val="dk2"/>
              </a:solidFill>
            </a:endParaRPr>
          </a:p>
        </p:txBody>
      </p:sp>
      <p:sp>
        <p:nvSpPr>
          <p:cNvPr id="274" name="Google Shape;274;g2bc96b8282e_0_575"/>
          <p:cNvSpPr txBox="1"/>
          <p:nvPr>
            <p:ph idx="1" type="body"/>
          </p:nvPr>
        </p:nvSpPr>
        <p:spPr>
          <a:xfrm>
            <a:off x="311700" y="1536633"/>
            <a:ext cx="8520600" cy="4555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GB"/>
              <a:t>MPI processes can belong to </a:t>
            </a:r>
            <a:r>
              <a:rPr b="1" lang="en-GB"/>
              <a:t>one or more groups called "communicators" </a:t>
            </a:r>
            <a:r>
              <a:rPr lang="en-GB"/>
              <a:t>(</a:t>
            </a:r>
            <a:r>
              <a:rPr b="1" lang="en-GB"/>
              <a:t>communication channels</a:t>
            </a:r>
            <a:r>
              <a:rPr lang="en-GB"/>
              <a:t>)</a:t>
            </a:r>
            <a:endParaRPr/>
          </a:p>
          <a:p>
            <a:pPr indent="-342900" lvl="0" marL="457200" rtl="0" algn="l">
              <a:spcBef>
                <a:spcPts val="0"/>
              </a:spcBef>
              <a:spcAft>
                <a:spcPts val="0"/>
              </a:spcAft>
              <a:buSzPts val="1800"/>
              <a:buChar char="●"/>
            </a:pPr>
            <a:r>
              <a:rPr lang="en-GB"/>
              <a:t>Processes within a </a:t>
            </a:r>
            <a:r>
              <a:rPr b="1" lang="en-GB"/>
              <a:t>communicator </a:t>
            </a:r>
            <a:r>
              <a:rPr lang="en-GB"/>
              <a:t>can </a:t>
            </a:r>
            <a:r>
              <a:rPr b="1" lang="en-GB"/>
              <a:t>only communicate</a:t>
            </a:r>
            <a:r>
              <a:rPr lang="en-GB"/>
              <a:t> with other </a:t>
            </a:r>
            <a:r>
              <a:rPr b="1" lang="en-GB"/>
              <a:t>processes in that communicator</a:t>
            </a:r>
            <a:endParaRPr b="1"/>
          </a:p>
          <a:p>
            <a:pPr indent="-342900" lvl="0" marL="457200" rtl="0" algn="l">
              <a:spcBef>
                <a:spcPts val="0"/>
              </a:spcBef>
              <a:spcAft>
                <a:spcPts val="0"/>
              </a:spcAft>
              <a:buSzPts val="1800"/>
              <a:buChar char="●"/>
            </a:pPr>
            <a:r>
              <a:rPr lang="en-GB"/>
              <a:t>When an MPI application starts, the group of all processes is initially given a predefined name called  </a:t>
            </a:r>
            <a:r>
              <a:rPr b="1" lang="en-GB"/>
              <a:t>MPI_COMM_WORLD</a:t>
            </a:r>
            <a:endParaRPr b="1"/>
          </a:p>
          <a:p>
            <a:pPr indent="-342900" lvl="0" marL="457200" rtl="0" algn="l">
              <a:spcBef>
                <a:spcPts val="0"/>
              </a:spcBef>
              <a:spcAft>
                <a:spcPts val="0"/>
              </a:spcAft>
              <a:buSzPts val="1800"/>
              <a:buChar char="●"/>
            </a:pPr>
            <a:r>
              <a:rPr lang="en-GB"/>
              <a:t>A process is identified by a unique number within each  communicator, called rank</a:t>
            </a:r>
            <a:endParaRPr/>
          </a:p>
          <a:p>
            <a:pPr indent="-342900" lvl="0" marL="457200" rtl="0" algn="l">
              <a:spcBef>
                <a:spcPts val="0"/>
              </a:spcBef>
              <a:spcAft>
                <a:spcPts val="0"/>
              </a:spcAft>
              <a:buSzPts val="1800"/>
              <a:buChar char="●"/>
            </a:pPr>
            <a:r>
              <a:rPr lang="en-GB"/>
              <a:t>The process of </a:t>
            </a:r>
            <a:r>
              <a:rPr b="1" lang="en-GB"/>
              <a:t>rank zero</a:t>
            </a:r>
            <a:r>
              <a:rPr lang="en-GB"/>
              <a:t> (0), is the starting process or the first process. In older documentation, it is refer to as the "</a:t>
            </a:r>
            <a:r>
              <a:rPr b="1" lang="en-GB"/>
              <a:t>master</a:t>
            </a:r>
            <a:r>
              <a:rPr lang="en-GB"/>
              <a:t>" node. Other documentation may refer to it as "</a:t>
            </a:r>
            <a:r>
              <a:rPr b="1" lang="en-GB"/>
              <a:t>controller</a:t>
            </a:r>
            <a:r>
              <a:rPr lang="en-GB"/>
              <a:t>" node or "</a:t>
            </a:r>
            <a:r>
              <a:rPr b="1" lang="en-GB"/>
              <a:t>supervisor</a:t>
            </a:r>
            <a:r>
              <a:rPr lang="en-GB"/>
              <a:t>" node.</a:t>
            </a:r>
            <a:endParaRPr/>
          </a:p>
          <a:p>
            <a:pPr indent="-342900" lvl="0" marL="457200" rtl="0" algn="l">
              <a:spcBef>
                <a:spcPts val="0"/>
              </a:spcBef>
              <a:spcAft>
                <a:spcPts val="0"/>
              </a:spcAft>
              <a:buSzPts val="1800"/>
              <a:buChar char="●"/>
            </a:pPr>
            <a:r>
              <a:rPr lang="en-GB"/>
              <a:t>For two different communicators, the same process can have two  different </a:t>
            </a:r>
            <a:r>
              <a:rPr b="1" lang="en-GB"/>
              <a:t>ranks</a:t>
            </a:r>
            <a:r>
              <a:rPr lang="en-GB"/>
              <a:t>: so the meaning of a “</a:t>
            </a:r>
            <a:r>
              <a:rPr b="1" lang="en-GB"/>
              <a:t>rank</a:t>
            </a:r>
            <a:r>
              <a:rPr lang="en-GB"/>
              <a:t>” is only defined when you  specify the </a:t>
            </a:r>
            <a:r>
              <a:rPr b="1" lang="en-GB"/>
              <a:t>communicator</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0" st="0"/>
                                            </p:txEl>
                                          </p:spTgt>
                                        </p:tgtEl>
                                        <p:attrNameLst>
                                          <p:attrName>style.visibility</p:attrName>
                                        </p:attrNameLst>
                                      </p:cBhvr>
                                      <p:to>
                                        <p:strVal val="visible"/>
                                      </p:to>
                                    </p:set>
                                    <p:animEffect filter="fade" transition="in">
                                      <p:cBhvr>
                                        <p:cTn dur="1000"/>
                                        <p:tgtEl>
                                          <p:spTgt spid="27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1" st="1"/>
                                            </p:txEl>
                                          </p:spTgt>
                                        </p:tgtEl>
                                        <p:attrNameLst>
                                          <p:attrName>style.visibility</p:attrName>
                                        </p:attrNameLst>
                                      </p:cBhvr>
                                      <p:to>
                                        <p:strVal val="visible"/>
                                      </p:to>
                                    </p:set>
                                    <p:animEffect filter="fade" transition="in">
                                      <p:cBhvr>
                                        <p:cTn dur="1000"/>
                                        <p:tgtEl>
                                          <p:spTgt spid="27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2" st="2"/>
                                            </p:txEl>
                                          </p:spTgt>
                                        </p:tgtEl>
                                        <p:attrNameLst>
                                          <p:attrName>style.visibility</p:attrName>
                                        </p:attrNameLst>
                                      </p:cBhvr>
                                      <p:to>
                                        <p:strVal val="visible"/>
                                      </p:to>
                                    </p:set>
                                    <p:animEffect filter="fade" transition="in">
                                      <p:cBhvr>
                                        <p:cTn dur="1000"/>
                                        <p:tgtEl>
                                          <p:spTgt spid="27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3" st="3"/>
                                            </p:txEl>
                                          </p:spTgt>
                                        </p:tgtEl>
                                        <p:attrNameLst>
                                          <p:attrName>style.visibility</p:attrName>
                                        </p:attrNameLst>
                                      </p:cBhvr>
                                      <p:to>
                                        <p:strVal val="visible"/>
                                      </p:to>
                                    </p:set>
                                    <p:animEffect filter="fade" transition="in">
                                      <p:cBhvr>
                                        <p:cTn dur="1000"/>
                                        <p:tgtEl>
                                          <p:spTgt spid="27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4" st="4"/>
                                            </p:txEl>
                                          </p:spTgt>
                                        </p:tgtEl>
                                        <p:attrNameLst>
                                          <p:attrName>style.visibility</p:attrName>
                                        </p:attrNameLst>
                                      </p:cBhvr>
                                      <p:to>
                                        <p:strVal val="visible"/>
                                      </p:to>
                                    </p:set>
                                    <p:animEffect filter="fade" transition="in">
                                      <p:cBhvr>
                                        <p:cTn dur="1000"/>
                                        <p:tgtEl>
                                          <p:spTgt spid="27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5" st="5"/>
                                            </p:txEl>
                                          </p:spTgt>
                                        </p:tgtEl>
                                        <p:attrNameLst>
                                          <p:attrName>style.visibility</p:attrName>
                                        </p:attrNameLst>
                                      </p:cBhvr>
                                      <p:to>
                                        <p:strVal val="visible"/>
                                      </p:to>
                                    </p:set>
                                    <p:animEffect filter="fade" transition="in">
                                      <p:cBhvr>
                                        <p:cTn dur="1000"/>
                                        <p:tgtEl>
                                          <p:spTgt spid="274">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2bc96b8282e_0_581"/>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Data Communication</a:t>
            </a:r>
            <a:endParaRPr>
              <a:solidFill>
                <a:schemeClr val="dk2"/>
              </a:solidFill>
            </a:endParaRPr>
          </a:p>
        </p:txBody>
      </p:sp>
      <p:sp>
        <p:nvSpPr>
          <p:cNvPr id="281" name="Google Shape;281;g2bc96b8282e_0_581"/>
          <p:cNvSpPr txBox="1"/>
          <p:nvPr>
            <p:ph idx="1" type="body"/>
          </p:nvPr>
        </p:nvSpPr>
        <p:spPr>
          <a:xfrm>
            <a:off x="311700" y="1536633"/>
            <a:ext cx="8520600" cy="4555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b="1" lang="en-GB"/>
              <a:t>Data communication</a:t>
            </a:r>
            <a:r>
              <a:rPr lang="en-GB"/>
              <a:t> in MPI is like </a:t>
            </a:r>
            <a:r>
              <a:rPr b="1" lang="en-GB"/>
              <a:t>email exchange</a:t>
            </a:r>
            <a:endParaRPr b="1"/>
          </a:p>
          <a:p>
            <a:pPr indent="-342900" lvl="0" marL="457200" rtl="0" algn="l">
              <a:spcBef>
                <a:spcPts val="0"/>
              </a:spcBef>
              <a:spcAft>
                <a:spcPts val="0"/>
              </a:spcAft>
              <a:buSzPts val="1800"/>
              <a:buChar char="●"/>
            </a:pPr>
            <a:r>
              <a:rPr lang="en-GB"/>
              <a:t>One process sends a </a:t>
            </a:r>
            <a:r>
              <a:rPr b="1" lang="en-GB"/>
              <a:t>copy of the data</a:t>
            </a:r>
            <a:r>
              <a:rPr lang="en-GB"/>
              <a:t> to another process, and the other process receives it</a:t>
            </a:r>
            <a:endParaRPr/>
          </a:p>
          <a:p>
            <a:pPr indent="0" lvl="0" marL="0" rtl="0" algn="l">
              <a:spcBef>
                <a:spcPts val="1200"/>
              </a:spcBef>
              <a:spcAft>
                <a:spcPts val="0"/>
              </a:spcAft>
              <a:buNone/>
            </a:pPr>
            <a:r>
              <a:rPr lang="en-GB"/>
              <a:t>Communication requires the following information:</a:t>
            </a:r>
            <a:endParaRPr/>
          </a:p>
          <a:p>
            <a:pPr indent="-342900" lvl="0" marL="457200" rtl="0" algn="l">
              <a:spcBef>
                <a:spcPts val="1200"/>
              </a:spcBef>
              <a:spcAft>
                <a:spcPts val="0"/>
              </a:spcAft>
              <a:buSzPts val="1800"/>
              <a:buChar char="●"/>
            </a:pPr>
            <a:r>
              <a:rPr b="1" lang="en-GB"/>
              <a:t>Sender </a:t>
            </a:r>
            <a:r>
              <a:rPr lang="en-GB"/>
              <a:t>has to know:</a:t>
            </a:r>
            <a:endParaRPr/>
          </a:p>
          <a:p>
            <a:pPr indent="-317500" lvl="1" marL="914400" rtl="0" algn="l">
              <a:spcBef>
                <a:spcPts val="0"/>
              </a:spcBef>
              <a:spcAft>
                <a:spcPts val="0"/>
              </a:spcAft>
              <a:buSzPts val="1400"/>
              <a:buChar char="○"/>
            </a:pPr>
            <a:r>
              <a:rPr b="1" lang="en-GB"/>
              <a:t>Who to send the data to (receiver’s process rank)</a:t>
            </a:r>
            <a:endParaRPr b="1"/>
          </a:p>
          <a:p>
            <a:pPr indent="-317500" lvl="1" marL="914400" rtl="0" algn="l">
              <a:spcBef>
                <a:spcPts val="0"/>
              </a:spcBef>
              <a:spcAft>
                <a:spcPts val="0"/>
              </a:spcAft>
              <a:buSzPts val="1400"/>
              <a:buChar char="○"/>
            </a:pPr>
            <a:r>
              <a:rPr b="1" lang="en-GB"/>
              <a:t>What kind of data to send (100 integers or 200 characters, etc)</a:t>
            </a:r>
            <a:endParaRPr b="1"/>
          </a:p>
          <a:p>
            <a:pPr indent="-317500" lvl="1" marL="914400" rtl="0" algn="l">
              <a:spcBef>
                <a:spcPts val="0"/>
              </a:spcBef>
              <a:spcAft>
                <a:spcPts val="0"/>
              </a:spcAft>
              <a:buSzPts val="1400"/>
              <a:buChar char="○"/>
            </a:pPr>
            <a:r>
              <a:rPr b="1" lang="en-GB"/>
              <a:t>A user-defined “tag” for the message (like an email subject which allows the receiver to understand what type of data is being received)</a:t>
            </a:r>
            <a:endParaRPr b="1"/>
          </a:p>
          <a:p>
            <a:pPr indent="-342900" lvl="0" marL="457200" rtl="0" algn="l">
              <a:spcBef>
                <a:spcPts val="0"/>
              </a:spcBef>
              <a:spcAft>
                <a:spcPts val="0"/>
              </a:spcAft>
              <a:buSzPts val="1800"/>
              <a:buChar char="●"/>
            </a:pPr>
            <a:r>
              <a:rPr b="1" lang="en-GB"/>
              <a:t>Receiver </a:t>
            </a:r>
            <a:r>
              <a:rPr lang="en-GB"/>
              <a:t>might have to know:</a:t>
            </a:r>
            <a:endParaRPr/>
          </a:p>
          <a:p>
            <a:pPr indent="-317500" lvl="1" marL="914400" rtl="0" algn="l">
              <a:spcBef>
                <a:spcPts val="0"/>
              </a:spcBef>
              <a:spcAft>
                <a:spcPts val="0"/>
              </a:spcAft>
              <a:buSzPts val="1400"/>
              <a:buChar char="○"/>
            </a:pPr>
            <a:r>
              <a:rPr b="1" lang="en-GB"/>
              <a:t>Who is sending the data. It's OK if the receiver does not know; in this case sender rank will be MPI_ANY_SOURCE, meaning anyone can send</a:t>
            </a:r>
            <a:endParaRPr b="1"/>
          </a:p>
          <a:p>
            <a:pPr indent="-317500" lvl="1" marL="914400" rtl="0" algn="l">
              <a:spcBef>
                <a:spcPts val="0"/>
              </a:spcBef>
              <a:spcAft>
                <a:spcPts val="0"/>
              </a:spcAft>
              <a:buSzPts val="1400"/>
              <a:buChar char="○"/>
            </a:pPr>
            <a:r>
              <a:rPr b="1" lang="en-GB"/>
              <a:t>What kind of data is being received</a:t>
            </a:r>
            <a:endParaRPr b="1"/>
          </a:p>
          <a:p>
            <a:pPr indent="-317500" lvl="1" marL="914400" rtl="0" algn="l">
              <a:spcBef>
                <a:spcPts val="0"/>
              </a:spcBef>
              <a:spcAft>
                <a:spcPts val="0"/>
              </a:spcAft>
              <a:buSzPts val="1400"/>
              <a:buChar char="○"/>
            </a:pPr>
            <a:r>
              <a:rPr b="1" lang="en-GB"/>
              <a:t>What the user-defined “tag” of the message is. It's OK if the receiver does not know; in this case tag will be MPI_ANY_TAG</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0" st="0"/>
                                            </p:txEl>
                                          </p:spTgt>
                                        </p:tgtEl>
                                        <p:attrNameLst>
                                          <p:attrName>style.visibility</p:attrName>
                                        </p:attrNameLst>
                                      </p:cBhvr>
                                      <p:to>
                                        <p:strVal val="visible"/>
                                      </p:to>
                                    </p:set>
                                    <p:animEffect filter="fade" transition="in">
                                      <p:cBhvr>
                                        <p:cTn dur="1000"/>
                                        <p:tgtEl>
                                          <p:spTgt spid="28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1" st="1"/>
                                            </p:txEl>
                                          </p:spTgt>
                                        </p:tgtEl>
                                        <p:attrNameLst>
                                          <p:attrName>style.visibility</p:attrName>
                                        </p:attrNameLst>
                                      </p:cBhvr>
                                      <p:to>
                                        <p:strVal val="visible"/>
                                      </p:to>
                                    </p:set>
                                    <p:animEffect filter="fade" transition="in">
                                      <p:cBhvr>
                                        <p:cTn dur="1000"/>
                                        <p:tgtEl>
                                          <p:spTgt spid="28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2" st="2"/>
                                            </p:txEl>
                                          </p:spTgt>
                                        </p:tgtEl>
                                        <p:attrNameLst>
                                          <p:attrName>style.visibility</p:attrName>
                                        </p:attrNameLst>
                                      </p:cBhvr>
                                      <p:to>
                                        <p:strVal val="visible"/>
                                      </p:to>
                                    </p:set>
                                    <p:animEffect filter="fade" transition="in">
                                      <p:cBhvr>
                                        <p:cTn dur="1000"/>
                                        <p:tgtEl>
                                          <p:spTgt spid="28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3" st="3"/>
                                            </p:txEl>
                                          </p:spTgt>
                                        </p:tgtEl>
                                        <p:attrNameLst>
                                          <p:attrName>style.visibility</p:attrName>
                                        </p:attrNameLst>
                                      </p:cBhvr>
                                      <p:to>
                                        <p:strVal val="visible"/>
                                      </p:to>
                                    </p:set>
                                    <p:animEffect filter="fade" transition="in">
                                      <p:cBhvr>
                                        <p:cTn dur="1000"/>
                                        <p:tgtEl>
                                          <p:spTgt spid="28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4" st="4"/>
                                            </p:txEl>
                                          </p:spTgt>
                                        </p:tgtEl>
                                        <p:attrNameLst>
                                          <p:attrName>style.visibility</p:attrName>
                                        </p:attrNameLst>
                                      </p:cBhvr>
                                      <p:to>
                                        <p:strVal val="visible"/>
                                      </p:to>
                                    </p:set>
                                    <p:animEffect filter="fade" transition="in">
                                      <p:cBhvr>
                                        <p:cTn dur="1000"/>
                                        <p:tgtEl>
                                          <p:spTgt spid="28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5" st="5"/>
                                            </p:txEl>
                                          </p:spTgt>
                                        </p:tgtEl>
                                        <p:attrNameLst>
                                          <p:attrName>style.visibility</p:attrName>
                                        </p:attrNameLst>
                                      </p:cBhvr>
                                      <p:to>
                                        <p:strVal val="visible"/>
                                      </p:to>
                                    </p:set>
                                    <p:animEffect filter="fade" transition="in">
                                      <p:cBhvr>
                                        <p:cTn dur="1000"/>
                                        <p:tgtEl>
                                          <p:spTgt spid="28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6" st="6"/>
                                            </p:txEl>
                                          </p:spTgt>
                                        </p:tgtEl>
                                        <p:attrNameLst>
                                          <p:attrName>style.visibility</p:attrName>
                                        </p:attrNameLst>
                                      </p:cBhvr>
                                      <p:to>
                                        <p:strVal val="visible"/>
                                      </p:to>
                                    </p:set>
                                    <p:animEffect filter="fade" transition="in">
                                      <p:cBhvr>
                                        <p:cTn dur="1000"/>
                                        <p:tgtEl>
                                          <p:spTgt spid="28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7" st="7"/>
                                            </p:txEl>
                                          </p:spTgt>
                                        </p:tgtEl>
                                        <p:attrNameLst>
                                          <p:attrName>style.visibility</p:attrName>
                                        </p:attrNameLst>
                                      </p:cBhvr>
                                      <p:to>
                                        <p:strVal val="visible"/>
                                      </p:to>
                                    </p:set>
                                    <p:animEffect filter="fade" transition="in">
                                      <p:cBhvr>
                                        <p:cTn dur="1000"/>
                                        <p:tgtEl>
                                          <p:spTgt spid="28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8" st="8"/>
                                            </p:txEl>
                                          </p:spTgt>
                                        </p:tgtEl>
                                        <p:attrNameLst>
                                          <p:attrName>style.visibility</p:attrName>
                                        </p:attrNameLst>
                                      </p:cBhvr>
                                      <p:to>
                                        <p:strVal val="visible"/>
                                      </p:to>
                                    </p:set>
                                    <p:animEffect filter="fade" transition="in">
                                      <p:cBhvr>
                                        <p:cTn dur="1000"/>
                                        <p:tgtEl>
                                          <p:spTgt spid="281">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9" st="9"/>
                                            </p:txEl>
                                          </p:spTgt>
                                        </p:tgtEl>
                                        <p:attrNameLst>
                                          <p:attrName>style.visibility</p:attrName>
                                        </p:attrNameLst>
                                      </p:cBhvr>
                                      <p:to>
                                        <p:strVal val="visible"/>
                                      </p:to>
                                    </p:set>
                                    <p:animEffect filter="fade" transition="in">
                                      <p:cBhvr>
                                        <p:cTn dur="1000"/>
                                        <p:tgtEl>
                                          <p:spTgt spid="281">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xEl>
                                              <p:pRg end="10" st="10"/>
                                            </p:txEl>
                                          </p:spTgt>
                                        </p:tgtEl>
                                        <p:attrNameLst>
                                          <p:attrName>style.visibility</p:attrName>
                                        </p:attrNameLst>
                                      </p:cBhvr>
                                      <p:to>
                                        <p:strVal val="visible"/>
                                      </p:to>
                                    </p:set>
                                    <p:animEffect filter="fade" transition="in">
                                      <p:cBhvr>
                                        <p:cTn dur="1000"/>
                                        <p:tgtEl>
                                          <p:spTgt spid="281">
                                            <p:txEl>
                                              <p:pRg end="10" st="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2bc96b8282e_0_587"/>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Using Ranks for Communication</a:t>
            </a:r>
            <a:endParaRPr>
              <a:solidFill>
                <a:schemeClr val="dk2"/>
              </a:solidFill>
            </a:endParaRPr>
          </a:p>
        </p:txBody>
      </p:sp>
      <p:sp>
        <p:nvSpPr>
          <p:cNvPr id="288" name="Google Shape;288;g2bc96b8282e_0_587"/>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When sending data, the </a:t>
            </a:r>
            <a:r>
              <a:rPr b="1" lang="en-GB"/>
              <a:t>sender </a:t>
            </a:r>
            <a:r>
              <a:rPr lang="en-GB"/>
              <a:t>has to specify the </a:t>
            </a:r>
            <a:r>
              <a:rPr b="1" lang="en-GB"/>
              <a:t>destination process’</a:t>
            </a:r>
            <a:r>
              <a:rPr lang="en-GB"/>
              <a:t> </a:t>
            </a:r>
            <a:r>
              <a:rPr b="1" lang="en-GB"/>
              <a:t>rank </a:t>
            </a:r>
            <a:r>
              <a:rPr lang="en-GB"/>
              <a:t>(</a:t>
            </a:r>
            <a:r>
              <a:rPr b="1" lang="en-GB"/>
              <a:t>process ID</a:t>
            </a:r>
            <a:r>
              <a:rPr lang="en-GB"/>
              <a:t>)</a:t>
            </a:r>
            <a:endParaRPr/>
          </a:p>
          <a:p>
            <a:pPr indent="-317500" lvl="1" marL="914400" rtl="0" algn="l">
              <a:spcBef>
                <a:spcPts val="0"/>
              </a:spcBef>
              <a:spcAft>
                <a:spcPts val="0"/>
              </a:spcAft>
              <a:buSzPts val="1400"/>
              <a:buChar char="○"/>
            </a:pPr>
            <a:r>
              <a:rPr b="1" lang="en-GB"/>
              <a:t>specifies where the message should go</a:t>
            </a:r>
            <a:endParaRPr b="1"/>
          </a:p>
          <a:p>
            <a:pPr indent="-342900" lvl="0" marL="457200" rtl="0" algn="l">
              <a:spcBef>
                <a:spcPts val="0"/>
              </a:spcBef>
              <a:spcAft>
                <a:spcPts val="0"/>
              </a:spcAft>
              <a:buSzPts val="1800"/>
              <a:buChar char="●"/>
            </a:pPr>
            <a:r>
              <a:rPr lang="en-GB"/>
              <a:t>The </a:t>
            </a:r>
            <a:r>
              <a:rPr b="1" lang="en-GB"/>
              <a:t>receiver </a:t>
            </a:r>
            <a:r>
              <a:rPr lang="en-GB"/>
              <a:t>has to specify the </a:t>
            </a:r>
            <a:r>
              <a:rPr b="1" lang="en-GB"/>
              <a:t>source process’ rank</a:t>
            </a:r>
            <a:endParaRPr b="1"/>
          </a:p>
          <a:p>
            <a:pPr indent="-317500" lvl="1" marL="914400" rtl="0" algn="l">
              <a:spcBef>
                <a:spcPts val="0"/>
              </a:spcBef>
              <a:spcAft>
                <a:spcPts val="0"/>
              </a:spcAft>
              <a:buSzPts val="1400"/>
              <a:buChar char="○"/>
            </a:pPr>
            <a:r>
              <a:rPr b="1" lang="en-GB"/>
              <a:t>indicates where the message will come from</a:t>
            </a:r>
            <a:endParaRPr b="1"/>
          </a:p>
          <a:p>
            <a:pPr indent="-342900" lvl="0" marL="457200" rtl="0" algn="l">
              <a:spcBef>
                <a:spcPts val="0"/>
              </a:spcBef>
              <a:spcAft>
                <a:spcPts val="0"/>
              </a:spcAft>
              <a:buSzPts val="1800"/>
              <a:buChar char="●"/>
            </a:pPr>
            <a:r>
              <a:rPr lang="en-GB"/>
              <a:t>The </a:t>
            </a:r>
            <a:r>
              <a:rPr b="1" lang="en-GB"/>
              <a:t>ID </a:t>
            </a:r>
            <a:r>
              <a:rPr lang="en-GB"/>
              <a:t>of </a:t>
            </a:r>
            <a:r>
              <a:rPr b="1" lang="en-GB"/>
              <a:t>MPI_ANY_SOURCE</a:t>
            </a:r>
            <a:r>
              <a:rPr lang="en-GB"/>
              <a:t> is a special “</a:t>
            </a:r>
            <a:r>
              <a:rPr b="1" lang="en-GB"/>
              <a:t>wild-card</a:t>
            </a:r>
            <a:r>
              <a:rPr lang="en-GB"/>
              <a:t>” source ID that can be used by the receiver to match any source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0" st="0"/>
                                            </p:txEl>
                                          </p:spTgt>
                                        </p:tgtEl>
                                        <p:attrNameLst>
                                          <p:attrName>style.visibility</p:attrName>
                                        </p:attrNameLst>
                                      </p:cBhvr>
                                      <p:to>
                                        <p:strVal val="visible"/>
                                      </p:to>
                                    </p:set>
                                    <p:animEffect filter="fade" transition="in">
                                      <p:cBhvr>
                                        <p:cTn dur="1000"/>
                                        <p:tgtEl>
                                          <p:spTgt spid="2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1" st="1"/>
                                            </p:txEl>
                                          </p:spTgt>
                                        </p:tgtEl>
                                        <p:attrNameLst>
                                          <p:attrName>style.visibility</p:attrName>
                                        </p:attrNameLst>
                                      </p:cBhvr>
                                      <p:to>
                                        <p:strVal val="visible"/>
                                      </p:to>
                                    </p:set>
                                    <p:animEffect filter="fade" transition="in">
                                      <p:cBhvr>
                                        <p:cTn dur="1000"/>
                                        <p:tgtEl>
                                          <p:spTgt spid="2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2" st="2"/>
                                            </p:txEl>
                                          </p:spTgt>
                                        </p:tgtEl>
                                        <p:attrNameLst>
                                          <p:attrName>style.visibility</p:attrName>
                                        </p:attrNameLst>
                                      </p:cBhvr>
                                      <p:to>
                                        <p:strVal val="visible"/>
                                      </p:to>
                                    </p:set>
                                    <p:animEffect filter="fade" transition="in">
                                      <p:cBhvr>
                                        <p:cTn dur="1000"/>
                                        <p:tgtEl>
                                          <p:spTgt spid="28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3" st="3"/>
                                            </p:txEl>
                                          </p:spTgt>
                                        </p:tgtEl>
                                        <p:attrNameLst>
                                          <p:attrName>style.visibility</p:attrName>
                                        </p:attrNameLst>
                                      </p:cBhvr>
                                      <p:to>
                                        <p:strVal val="visible"/>
                                      </p:to>
                                    </p:set>
                                    <p:animEffect filter="fade" transition="in">
                                      <p:cBhvr>
                                        <p:cTn dur="1000"/>
                                        <p:tgtEl>
                                          <p:spTgt spid="28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4" st="4"/>
                                            </p:txEl>
                                          </p:spTgt>
                                        </p:tgtEl>
                                        <p:attrNameLst>
                                          <p:attrName>style.visibility</p:attrName>
                                        </p:attrNameLst>
                                      </p:cBhvr>
                                      <p:to>
                                        <p:strVal val="visible"/>
                                      </p:to>
                                    </p:set>
                                    <p:animEffect filter="fade" transition="in">
                                      <p:cBhvr>
                                        <p:cTn dur="1000"/>
                                        <p:tgtEl>
                                          <p:spTgt spid="28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g2bc96b8282e_0_279"/>
          <p:cNvSpPr txBox="1"/>
          <p:nvPr>
            <p:ph type="title"/>
          </p:nvPr>
        </p:nvSpPr>
        <p:spPr>
          <a:xfrm>
            <a:off x="311700" y="3307400"/>
            <a:ext cx="8114400" cy="3261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t>Introduction to Distributed Systems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2bc96b8282e_0_593"/>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Point to Point Messaging</a:t>
            </a:r>
            <a:endParaRPr>
              <a:solidFill>
                <a:schemeClr val="dk2"/>
              </a:solidFill>
            </a:endParaRPr>
          </a:p>
        </p:txBody>
      </p:sp>
      <p:sp>
        <p:nvSpPr>
          <p:cNvPr id="295" name="Google Shape;295;g2bc96b8282e_0_593"/>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Sender calls a SEND routine</a:t>
            </a:r>
            <a:endParaRPr/>
          </a:p>
          <a:p>
            <a:pPr indent="-317500" lvl="1" marL="914400" rtl="0" algn="l">
              <a:spcBef>
                <a:spcPts val="0"/>
              </a:spcBef>
              <a:spcAft>
                <a:spcPts val="0"/>
              </a:spcAft>
              <a:buSzPts val="1400"/>
              <a:buChar char="○"/>
            </a:pPr>
            <a:r>
              <a:rPr b="1" lang="en-GB"/>
              <a:t>specifying the data that is to be sent</a:t>
            </a:r>
            <a:endParaRPr b="1"/>
          </a:p>
          <a:p>
            <a:pPr indent="-317500" lvl="1" marL="914400" rtl="0" algn="l">
              <a:spcBef>
                <a:spcPts val="0"/>
              </a:spcBef>
              <a:spcAft>
                <a:spcPts val="0"/>
              </a:spcAft>
              <a:buSzPts val="1400"/>
              <a:buChar char="○"/>
            </a:pPr>
            <a:r>
              <a:rPr b="1" lang="en-GB"/>
              <a:t>this is called the send buffer</a:t>
            </a:r>
            <a:endParaRPr b="1"/>
          </a:p>
          <a:p>
            <a:pPr indent="-342900" lvl="0" marL="457200" rtl="0" algn="l">
              <a:spcBef>
                <a:spcPts val="0"/>
              </a:spcBef>
              <a:spcAft>
                <a:spcPts val="0"/>
              </a:spcAft>
              <a:buSzPts val="1800"/>
              <a:buChar char="●"/>
            </a:pPr>
            <a:r>
              <a:rPr lang="en-GB"/>
              <a:t>Receiver calls a RECEIVE routine</a:t>
            </a:r>
            <a:endParaRPr/>
          </a:p>
          <a:p>
            <a:pPr indent="-317500" lvl="1" marL="914400" rtl="0" algn="l">
              <a:spcBef>
                <a:spcPts val="0"/>
              </a:spcBef>
              <a:spcAft>
                <a:spcPts val="0"/>
              </a:spcAft>
              <a:buSzPts val="1400"/>
              <a:buChar char="○"/>
            </a:pPr>
            <a:r>
              <a:rPr b="1" lang="en-GB"/>
              <a:t>specifying where the incoming data should be stored</a:t>
            </a:r>
            <a:endParaRPr b="1"/>
          </a:p>
          <a:p>
            <a:pPr indent="-317500" lvl="1" marL="914400" rtl="0" algn="l">
              <a:spcBef>
                <a:spcPts val="0"/>
              </a:spcBef>
              <a:spcAft>
                <a:spcPts val="0"/>
              </a:spcAft>
              <a:buSzPts val="1400"/>
              <a:buChar char="○"/>
            </a:pPr>
            <a:r>
              <a:rPr b="1" lang="en-GB"/>
              <a:t>this is called the receive buffer</a:t>
            </a:r>
            <a:endParaRPr b="1"/>
          </a:p>
          <a:p>
            <a:pPr indent="-342900" lvl="0" marL="457200" rtl="0" algn="l">
              <a:spcBef>
                <a:spcPts val="0"/>
              </a:spcBef>
              <a:spcAft>
                <a:spcPts val="0"/>
              </a:spcAft>
              <a:buSzPts val="1800"/>
              <a:buChar char="●"/>
            </a:pPr>
            <a:r>
              <a:rPr lang="en-GB"/>
              <a:t>Data goes into the receive buffer</a:t>
            </a:r>
            <a:endParaRPr/>
          </a:p>
          <a:p>
            <a:pPr indent="-342900" lvl="0" marL="457200" rtl="0" algn="l">
              <a:spcBef>
                <a:spcPts val="0"/>
              </a:spcBef>
              <a:spcAft>
                <a:spcPts val="0"/>
              </a:spcAft>
              <a:buSzPts val="1800"/>
              <a:buChar char="●"/>
            </a:pPr>
            <a:r>
              <a:rPr lang="en-GB"/>
              <a:t>Metadata describing message also transferred</a:t>
            </a:r>
            <a:endParaRPr/>
          </a:p>
          <a:p>
            <a:pPr indent="-317500" lvl="1" marL="914400" rtl="0" algn="l">
              <a:spcBef>
                <a:spcPts val="0"/>
              </a:spcBef>
              <a:spcAft>
                <a:spcPts val="0"/>
              </a:spcAft>
              <a:buSzPts val="1400"/>
              <a:buChar char="○"/>
            </a:pPr>
            <a:r>
              <a:rPr b="1" lang="en-GB"/>
              <a:t>this is received into separate storage</a:t>
            </a:r>
            <a:endParaRPr b="1"/>
          </a:p>
          <a:p>
            <a:pPr indent="-317500" lvl="1" marL="914400" rtl="0" algn="l">
              <a:spcBef>
                <a:spcPts val="0"/>
              </a:spcBef>
              <a:spcAft>
                <a:spcPts val="0"/>
              </a:spcAft>
              <a:buSzPts val="1400"/>
              <a:buChar char="○"/>
            </a:pPr>
            <a:r>
              <a:rPr b="1" lang="en-GB"/>
              <a:t>this is called the status</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0" st="0"/>
                                            </p:txEl>
                                          </p:spTgt>
                                        </p:tgtEl>
                                        <p:attrNameLst>
                                          <p:attrName>style.visibility</p:attrName>
                                        </p:attrNameLst>
                                      </p:cBhvr>
                                      <p:to>
                                        <p:strVal val="visible"/>
                                      </p:to>
                                    </p:set>
                                    <p:animEffect filter="fade" transition="in">
                                      <p:cBhvr>
                                        <p:cTn dur="1000"/>
                                        <p:tgtEl>
                                          <p:spTgt spid="2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1" st="1"/>
                                            </p:txEl>
                                          </p:spTgt>
                                        </p:tgtEl>
                                        <p:attrNameLst>
                                          <p:attrName>style.visibility</p:attrName>
                                        </p:attrNameLst>
                                      </p:cBhvr>
                                      <p:to>
                                        <p:strVal val="visible"/>
                                      </p:to>
                                    </p:set>
                                    <p:animEffect filter="fade" transition="in">
                                      <p:cBhvr>
                                        <p:cTn dur="1000"/>
                                        <p:tgtEl>
                                          <p:spTgt spid="2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2" st="2"/>
                                            </p:txEl>
                                          </p:spTgt>
                                        </p:tgtEl>
                                        <p:attrNameLst>
                                          <p:attrName>style.visibility</p:attrName>
                                        </p:attrNameLst>
                                      </p:cBhvr>
                                      <p:to>
                                        <p:strVal val="visible"/>
                                      </p:to>
                                    </p:set>
                                    <p:animEffect filter="fade" transition="in">
                                      <p:cBhvr>
                                        <p:cTn dur="1000"/>
                                        <p:tgtEl>
                                          <p:spTgt spid="29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3" st="3"/>
                                            </p:txEl>
                                          </p:spTgt>
                                        </p:tgtEl>
                                        <p:attrNameLst>
                                          <p:attrName>style.visibility</p:attrName>
                                        </p:attrNameLst>
                                      </p:cBhvr>
                                      <p:to>
                                        <p:strVal val="visible"/>
                                      </p:to>
                                    </p:set>
                                    <p:animEffect filter="fade" transition="in">
                                      <p:cBhvr>
                                        <p:cTn dur="1000"/>
                                        <p:tgtEl>
                                          <p:spTgt spid="29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4" st="4"/>
                                            </p:txEl>
                                          </p:spTgt>
                                        </p:tgtEl>
                                        <p:attrNameLst>
                                          <p:attrName>style.visibility</p:attrName>
                                        </p:attrNameLst>
                                      </p:cBhvr>
                                      <p:to>
                                        <p:strVal val="visible"/>
                                      </p:to>
                                    </p:set>
                                    <p:animEffect filter="fade" transition="in">
                                      <p:cBhvr>
                                        <p:cTn dur="1000"/>
                                        <p:tgtEl>
                                          <p:spTgt spid="29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5" st="5"/>
                                            </p:txEl>
                                          </p:spTgt>
                                        </p:tgtEl>
                                        <p:attrNameLst>
                                          <p:attrName>style.visibility</p:attrName>
                                        </p:attrNameLst>
                                      </p:cBhvr>
                                      <p:to>
                                        <p:strVal val="visible"/>
                                      </p:to>
                                    </p:set>
                                    <p:animEffect filter="fade" transition="in">
                                      <p:cBhvr>
                                        <p:cTn dur="1000"/>
                                        <p:tgtEl>
                                          <p:spTgt spid="29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6" st="6"/>
                                            </p:txEl>
                                          </p:spTgt>
                                        </p:tgtEl>
                                        <p:attrNameLst>
                                          <p:attrName>style.visibility</p:attrName>
                                        </p:attrNameLst>
                                      </p:cBhvr>
                                      <p:to>
                                        <p:strVal val="visible"/>
                                      </p:to>
                                    </p:set>
                                    <p:animEffect filter="fade" transition="in">
                                      <p:cBhvr>
                                        <p:cTn dur="1000"/>
                                        <p:tgtEl>
                                          <p:spTgt spid="29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7" st="7"/>
                                            </p:txEl>
                                          </p:spTgt>
                                        </p:tgtEl>
                                        <p:attrNameLst>
                                          <p:attrName>style.visibility</p:attrName>
                                        </p:attrNameLst>
                                      </p:cBhvr>
                                      <p:to>
                                        <p:strVal val="visible"/>
                                      </p:to>
                                    </p:set>
                                    <p:animEffect filter="fade" transition="in">
                                      <p:cBhvr>
                                        <p:cTn dur="1000"/>
                                        <p:tgtEl>
                                          <p:spTgt spid="295">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8" st="8"/>
                                            </p:txEl>
                                          </p:spTgt>
                                        </p:tgtEl>
                                        <p:attrNameLst>
                                          <p:attrName>style.visibility</p:attrName>
                                        </p:attrNameLst>
                                      </p:cBhvr>
                                      <p:to>
                                        <p:strVal val="visible"/>
                                      </p:to>
                                    </p:set>
                                    <p:animEffect filter="fade" transition="in">
                                      <p:cBhvr>
                                        <p:cTn dur="1000"/>
                                        <p:tgtEl>
                                          <p:spTgt spid="295">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xEl>
                                              <p:pRg end="9" st="9"/>
                                            </p:txEl>
                                          </p:spTgt>
                                        </p:tgtEl>
                                        <p:attrNameLst>
                                          <p:attrName>style.visibility</p:attrName>
                                        </p:attrNameLst>
                                      </p:cBhvr>
                                      <p:to>
                                        <p:strVal val="visible"/>
                                      </p:to>
                                    </p:set>
                                    <p:animEffect filter="fade" transition="in">
                                      <p:cBhvr>
                                        <p:cTn dur="1000"/>
                                        <p:tgtEl>
                                          <p:spTgt spid="295">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g2bc96b8282e_0_616"/>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MPI Basic Send Message</a:t>
            </a:r>
            <a:endParaRPr>
              <a:solidFill>
                <a:schemeClr val="dk2"/>
              </a:solidFill>
            </a:endParaRPr>
          </a:p>
        </p:txBody>
      </p:sp>
      <p:sp>
        <p:nvSpPr>
          <p:cNvPr id="302" name="Google Shape;302;g2bc96b8282e_0_616"/>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i="1" lang="en-GB"/>
              <a:t>MPI_SEND(</a:t>
            </a:r>
            <a:r>
              <a:rPr b="1" i="1" lang="en-GB">
                <a:solidFill>
                  <a:schemeClr val="accent3"/>
                </a:solidFill>
              </a:rPr>
              <a:t>buf</a:t>
            </a:r>
            <a:r>
              <a:rPr b="1" i="1" lang="en-GB"/>
              <a:t>,</a:t>
            </a:r>
            <a:r>
              <a:rPr b="1" i="1" lang="en-GB">
                <a:solidFill>
                  <a:schemeClr val="accent3"/>
                </a:solidFill>
              </a:rPr>
              <a:t>count</a:t>
            </a:r>
            <a:r>
              <a:rPr b="1" i="1" lang="en-GB"/>
              <a:t>,</a:t>
            </a:r>
            <a:r>
              <a:rPr b="1" i="1" lang="en-GB">
                <a:solidFill>
                  <a:schemeClr val="accent3"/>
                </a:solidFill>
              </a:rPr>
              <a:t>datatype</a:t>
            </a:r>
            <a:r>
              <a:rPr b="1" i="1" lang="en-GB"/>
              <a:t>,</a:t>
            </a:r>
            <a:r>
              <a:rPr b="1" i="1" lang="en-GB">
                <a:solidFill>
                  <a:schemeClr val="accent3"/>
                </a:solidFill>
              </a:rPr>
              <a:t>dest</a:t>
            </a:r>
            <a:r>
              <a:rPr b="1" i="1" lang="en-GB"/>
              <a:t>,</a:t>
            </a:r>
            <a:r>
              <a:rPr b="1" i="1" lang="en-GB">
                <a:solidFill>
                  <a:schemeClr val="accent3"/>
                </a:solidFill>
              </a:rPr>
              <a:t>tag</a:t>
            </a:r>
            <a:r>
              <a:rPr b="1" i="1" lang="en-GB"/>
              <a:t>,</a:t>
            </a:r>
            <a:r>
              <a:rPr b="1" i="1" lang="en-GB">
                <a:solidFill>
                  <a:schemeClr val="accent3"/>
                </a:solidFill>
              </a:rPr>
              <a:t>comm</a:t>
            </a:r>
            <a:r>
              <a:rPr b="1" i="1" lang="en-GB"/>
              <a:t>)</a:t>
            </a:r>
            <a:endParaRPr b="1" i="1"/>
          </a:p>
          <a:p>
            <a:pPr indent="-342900" lvl="0" marL="457200" rtl="0" algn="l">
              <a:spcBef>
                <a:spcPts val="1200"/>
              </a:spcBef>
              <a:spcAft>
                <a:spcPts val="0"/>
              </a:spcAft>
              <a:buSzPts val="1800"/>
              <a:buChar char="●"/>
            </a:pPr>
            <a:r>
              <a:rPr lang="en-GB"/>
              <a:t>The </a:t>
            </a:r>
            <a:r>
              <a:rPr b="1" lang="en-GB"/>
              <a:t>message buffer</a:t>
            </a:r>
            <a:r>
              <a:rPr lang="en-GB"/>
              <a:t> is described by </a:t>
            </a:r>
            <a:r>
              <a:rPr b="1" lang="en-GB"/>
              <a:t>buf, count, datatype</a:t>
            </a:r>
            <a:r>
              <a:rPr lang="en-GB"/>
              <a:t>.</a:t>
            </a:r>
            <a:endParaRPr/>
          </a:p>
          <a:p>
            <a:pPr indent="-342900" lvl="0" marL="457200" rtl="0" algn="l">
              <a:spcBef>
                <a:spcPts val="0"/>
              </a:spcBef>
              <a:spcAft>
                <a:spcPts val="0"/>
              </a:spcAft>
              <a:buSzPts val="1800"/>
              <a:buChar char="●"/>
            </a:pPr>
            <a:r>
              <a:rPr lang="en-GB"/>
              <a:t>The target process is specified by dest and comm.</a:t>
            </a:r>
            <a:endParaRPr/>
          </a:p>
          <a:p>
            <a:pPr indent="-317500" lvl="1" marL="914400" rtl="0" algn="l">
              <a:spcBef>
                <a:spcPts val="0"/>
              </a:spcBef>
              <a:spcAft>
                <a:spcPts val="0"/>
              </a:spcAft>
              <a:buSzPts val="1400"/>
              <a:buChar char="○"/>
            </a:pPr>
            <a:r>
              <a:rPr b="1" lang="en-GB"/>
              <a:t>dest is the rank of the target process in the communicator specified by comm.</a:t>
            </a:r>
            <a:endParaRPr b="1"/>
          </a:p>
          <a:p>
            <a:pPr indent="-342900" lvl="0" marL="457200" rtl="0" algn="l">
              <a:spcBef>
                <a:spcPts val="0"/>
              </a:spcBef>
              <a:spcAft>
                <a:spcPts val="0"/>
              </a:spcAft>
              <a:buSzPts val="1800"/>
              <a:buChar char="●"/>
            </a:pPr>
            <a:r>
              <a:rPr lang="en-GB"/>
              <a:t>tag is a user-defined “type” for the message</a:t>
            </a:r>
            <a:endParaRPr/>
          </a:p>
          <a:p>
            <a:pPr indent="-342900" lvl="0" marL="457200" rtl="0" algn="l">
              <a:spcBef>
                <a:spcPts val="0"/>
              </a:spcBef>
              <a:spcAft>
                <a:spcPts val="0"/>
              </a:spcAft>
              <a:buSzPts val="1800"/>
              <a:buChar char="●"/>
            </a:pPr>
            <a:r>
              <a:rPr lang="en-GB"/>
              <a:t>When this function returns, the data has been delivered to the system and the buffer can be reused. </a:t>
            </a:r>
            <a:endParaRPr/>
          </a:p>
          <a:p>
            <a:pPr indent="-317500" lvl="1" marL="914400" rtl="0" algn="l">
              <a:spcBef>
                <a:spcPts val="0"/>
              </a:spcBef>
              <a:spcAft>
                <a:spcPts val="0"/>
              </a:spcAft>
              <a:buSzPts val="1400"/>
              <a:buChar char="○"/>
            </a:pPr>
            <a:r>
              <a:rPr b="1" lang="en-GB"/>
              <a:t>Thus this function is "blocking"</a:t>
            </a:r>
            <a:endParaRPr b="1"/>
          </a:p>
          <a:p>
            <a:pPr indent="-317500" lvl="1" marL="914400" rtl="0" algn="l">
              <a:spcBef>
                <a:spcPts val="0"/>
              </a:spcBef>
              <a:spcAft>
                <a:spcPts val="0"/>
              </a:spcAft>
              <a:buSzPts val="1400"/>
              <a:buChar char="○"/>
            </a:pPr>
            <a:r>
              <a:rPr b="1" lang="en-GB"/>
              <a:t>However, the message might not have been received by the target process, yet.</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xEl>
                                              <p:pRg end="0" st="0"/>
                                            </p:txEl>
                                          </p:spTgt>
                                        </p:tgtEl>
                                        <p:attrNameLst>
                                          <p:attrName>style.visibility</p:attrName>
                                        </p:attrNameLst>
                                      </p:cBhvr>
                                      <p:to>
                                        <p:strVal val="visible"/>
                                      </p:to>
                                    </p:set>
                                    <p:animEffect filter="fade" transition="in">
                                      <p:cBhvr>
                                        <p:cTn dur="1000"/>
                                        <p:tgtEl>
                                          <p:spTgt spid="30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xEl>
                                              <p:pRg end="1" st="1"/>
                                            </p:txEl>
                                          </p:spTgt>
                                        </p:tgtEl>
                                        <p:attrNameLst>
                                          <p:attrName>style.visibility</p:attrName>
                                        </p:attrNameLst>
                                      </p:cBhvr>
                                      <p:to>
                                        <p:strVal val="visible"/>
                                      </p:to>
                                    </p:set>
                                    <p:animEffect filter="fade" transition="in">
                                      <p:cBhvr>
                                        <p:cTn dur="1000"/>
                                        <p:tgtEl>
                                          <p:spTgt spid="30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xEl>
                                              <p:pRg end="2" st="2"/>
                                            </p:txEl>
                                          </p:spTgt>
                                        </p:tgtEl>
                                        <p:attrNameLst>
                                          <p:attrName>style.visibility</p:attrName>
                                        </p:attrNameLst>
                                      </p:cBhvr>
                                      <p:to>
                                        <p:strVal val="visible"/>
                                      </p:to>
                                    </p:set>
                                    <p:animEffect filter="fade" transition="in">
                                      <p:cBhvr>
                                        <p:cTn dur="1000"/>
                                        <p:tgtEl>
                                          <p:spTgt spid="30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xEl>
                                              <p:pRg end="3" st="3"/>
                                            </p:txEl>
                                          </p:spTgt>
                                        </p:tgtEl>
                                        <p:attrNameLst>
                                          <p:attrName>style.visibility</p:attrName>
                                        </p:attrNameLst>
                                      </p:cBhvr>
                                      <p:to>
                                        <p:strVal val="visible"/>
                                      </p:to>
                                    </p:set>
                                    <p:animEffect filter="fade" transition="in">
                                      <p:cBhvr>
                                        <p:cTn dur="1000"/>
                                        <p:tgtEl>
                                          <p:spTgt spid="30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xEl>
                                              <p:pRg end="4" st="4"/>
                                            </p:txEl>
                                          </p:spTgt>
                                        </p:tgtEl>
                                        <p:attrNameLst>
                                          <p:attrName>style.visibility</p:attrName>
                                        </p:attrNameLst>
                                      </p:cBhvr>
                                      <p:to>
                                        <p:strVal val="visible"/>
                                      </p:to>
                                    </p:set>
                                    <p:animEffect filter="fade" transition="in">
                                      <p:cBhvr>
                                        <p:cTn dur="1000"/>
                                        <p:tgtEl>
                                          <p:spTgt spid="30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xEl>
                                              <p:pRg end="5" st="5"/>
                                            </p:txEl>
                                          </p:spTgt>
                                        </p:tgtEl>
                                        <p:attrNameLst>
                                          <p:attrName>style.visibility</p:attrName>
                                        </p:attrNameLst>
                                      </p:cBhvr>
                                      <p:to>
                                        <p:strVal val="visible"/>
                                      </p:to>
                                    </p:set>
                                    <p:animEffect filter="fade" transition="in">
                                      <p:cBhvr>
                                        <p:cTn dur="1000"/>
                                        <p:tgtEl>
                                          <p:spTgt spid="30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xEl>
                                              <p:pRg end="6" st="6"/>
                                            </p:txEl>
                                          </p:spTgt>
                                        </p:tgtEl>
                                        <p:attrNameLst>
                                          <p:attrName>style.visibility</p:attrName>
                                        </p:attrNameLst>
                                      </p:cBhvr>
                                      <p:to>
                                        <p:strVal val="visible"/>
                                      </p:to>
                                    </p:set>
                                    <p:animEffect filter="fade" transition="in">
                                      <p:cBhvr>
                                        <p:cTn dur="1000"/>
                                        <p:tgtEl>
                                          <p:spTgt spid="30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xEl>
                                              <p:pRg end="7" st="7"/>
                                            </p:txEl>
                                          </p:spTgt>
                                        </p:tgtEl>
                                        <p:attrNameLst>
                                          <p:attrName>style.visibility</p:attrName>
                                        </p:attrNameLst>
                                      </p:cBhvr>
                                      <p:to>
                                        <p:strVal val="visible"/>
                                      </p:to>
                                    </p:set>
                                    <p:animEffect filter="fade" transition="in">
                                      <p:cBhvr>
                                        <p:cTn dur="1000"/>
                                        <p:tgtEl>
                                          <p:spTgt spid="302">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g2bc96b8282e_0_624"/>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MPI Basic </a:t>
            </a:r>
            <a:r>
              <a:rPr lang="en-GB">
                <a:solidFill>
                  <a:schemeClr val="dk2"/>
                </a:solidFill>
              </a:rPr>
              <a:t>Receive </a:t>
            </a:r>
            <a:r>
              <a:rPr lang="en-GB">
                <a:solidFill>
                  <a:schemeClr val="dk2"/>
                </a:solidFill>
              </a:rPr>
              <a:t>Message</a:t>
            </a:r>
            <a:endParaRPr>
              <a:solidFill>
                <a:schemeClr val="dk2"/>
              </a:solidFill>
            </a:endParaRPr>
          </a:p>
        </p:txBody>
      </p:sp>
      <p:sp>
        <p:nvSpPr>
          <p:cNvPr id="309" name="Google Shape;309;g2bc96b8282e_0_624"/>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i="1" lang="en-GB"/>
              <a:t>MPI_RECV</a:t>
            </a:r>
            <a:r>
              <a:rPr b="1" i="1" lang="en-GB"/>
              <a:t>(</a:t>
            </a:r>
            <a:r>
              <a:rPr b="1" i="1" lang="en-GB">
                <a:solidFill>
                  <a:schemeClr val="accent3"/>
                </a:solidFill>
              </a:rPr>
              <a:t>buf</a:t>
            </a:r>
            <a:r>
              <a:rPr b="1" i="1" lang="en-GB"/>
              <a:t>,</a:t>
            </a:r>
            <a:r>
              <a:rPr b="1" i="1" lang="en-GB">
                <a:solidFill>
                  <a:schemeClr val="accent3"/>
                </a:solidFill>
              </a:rPr>
              <a:t>count</a:t>
            </a:r>
            <a:r>
              <a:rPr b="1" i="1" lang="en-GB"/>
              <a:t>,</a:t>
            </a:r>
            <a:r>
              <a:rPr b="1" i="1" lang="en-GB">
                <a:solidFill>
                  <a:schemeClr val="accent3"/>
                </a:solidFill>
              </a:rPr>
              <a:t>datatype</a:t>
            </a:r>
            <a:r>
              <a:rPr b="1" i="1" lang="en-GB"/>
              <a:t>,</a:t>
            </a:r>
            <a:r>
              <a:rPr b="1" i="1" lang="en-GB">
                <a:solidFill>
                  <a:schemeClr val="accent3"/>
                </a:solidFill>
              </a:rPr>
              <a:t>source</a:t>
            </a:r>
            <a:r>
              <a:rPr b="1" i="1" lang="en-GB"/>
              <a:t>,</a:t>
            </a:r>
            <a:r>
              <a:rPr b="1" i="1" lang="en-GB">
                <a:solidFill>
                  <a:schemeClr val="accent3"/>
                </a:solidFill>
              </a:rPr>
              <a:t>tag</a:t>
            </a:r>
            <a:r>
              <a:rPr b="1" i="1" lang="en-GB"/>
              <a:t>,</a:t>
            </a:r>
            <a:r>
              <a:rPr b="1" i="1" lang="en-GB">
                <a:solidFill>
                  <a:schemeClr val="accent3"/>
                </a:solidFill>
              </a:rPr>
              <a:t>comm</a:t>
            </a:r>
            <a:r>
              <a:rPr b="1" i="1" lang="en-GB"/>
              <a:t>,</a:t>
            </a:r>
            <a:r>
              <a:rPr b="1" i="1" lang="en-GB">
                <a:solidFill>
                  <a:schemeClr val="accent3"/>
                </a:solidFill>
              </a:rPr>
              <a:t>status</a:t>
            </a:r>
            <a:r>
              <a:rPr b="1" i="1" lang="en-GB"/>
              <a:t>)</a:t>
            </a:r>
            <a:endParaRPr b="1" i="1"/>
          </a:p>
          <a:p>
            <a:pPr indent="-342900" lvl="0" marL="457200" rtl="0" algn="l">
              <a:spcBef>
                <a:spcPts val="1200"/>
              </a:spcBef>
              <a:spcAft>
                <a:spcPts val="0"/>
              </a:spcAft>
              <a:buSzPts val="1800"/>
              <a:buChar char="●"/>
            </a:pPr>
            <a:r>
              <a:rPr lang="en-GB"/>
              <a:t>Waits until a matching on </a:t>
            </a:r>
            <a:r>
              <a:rPr b="1" lang="en-GB"/>
              <a:t>source, tag, comm</a:t>
            </a:r>
            <a:r>
              <a:rPr lang="en-GB"/>
              <a:t> message is received  from the system, and the </a:t>
            </a:r>
            <a:r>
              <a:rPr b="1" lang="en-GB"/>
              <a:t>buf </a:t>
            </a:r>
            <a:r>
              <a:rPr lang="en-GB"/>
              <a:t>buffer can be read.</a:t>
            </a:r>
            <a:endParaRPr/>
          </a:p>
          <a:p>
            <a:pPr indent="-342900" lvl="0" marL="457200" rtl="0" algn="l">
              <a:spcBef>
                <a:spcPts val="0"/>
              </a:spcBef>
              <a:spcAft>
                <a:spcPts val="0"/>
              </a:spcAft>
              <a:buSzPts val="1800"/>
              <a:buChar char="●"/>
            </a:pPr>
            <a:r>
              <a:rPr lang="en-GB"/>
              <a:t>source is rank in communicator comm, or MPI_ANY_SOURCE.</a:t>
            </a:r>
            <a:endParaRPr/>
          </a:p>
          <a:p>
            <a:pPr indent="-342900" lvl="0" marL="457200" rtl="0" algn="l">
              <a:spcBef>
                <a:spcPts val="0"/>
              </a:spcBef>
              <a:spcAft>
                <a:spcPts val="0"/>
              </a:spcAft>
              <a:buSzPts val="1800"/>
              <a:buChar char="●"/>
            </a:pPr>
            <a:r>
              <a:rPr lang="en-GB"/>
              <a:t>Receiving fewer than </a:t>
            </a:r>
            <a:r>
              <a:rPr b="1" lang="en-GB"/>
              <a:t>count </a:t>
            </a:r>
            <a:r>
              <a:rPr lang="en-GB"/>
              <a:t>occurrences of </a:t>
            </a:r>
            <a:r>
              <a:rPr b="1" lang="en-GB"/>
              <a:t>datatype </a:t>
            </a:r>
            <a:r>
              <a:rPr lang="en-GB"/>
              <a:t>is OK, but  receiving more is an error.</a:t>
            </a:r>
            <a:endParaRPr/>
          </a:p>
          <a:p>
            <a:pPr indent="-342900" lvl="0" marL="457200" rtl="0" algn="l">
              <a:spcBef>
                <a:spcPts val="0"/>
              </a:spcBef>
              <a:spcAft>
                <a:spcPts val="0"/>
              </a:spcAft>
              <a:buSzPts val="1800"/>
              <a:buChar char="●"/>
            </a:pPr>
            <a:r>
              <a:rPr b="1" lang="en-GB"/>
              <a:t>status </a:t>
            </a:r>
            <a:r>
              <a:rPr lang="en-GB"/>
              <a:t>is a structure containing further information:</a:t>
            </a:r>
            <a:endParaRPr/>
          </a:p>
          <a:p>
            <a:pPr indent="-317500" lvl="1" marL="914400" rtl="0" algn="l">
              <a:spcBef>
                <a:spcPts val="0"/>
              </a:spcBef>
              <a:spcAft>
                <a:spcPts val="0"/>
              </a:spcAft>
              <a:buSzPts val="1400"/>
              <a:buChar char="○"/>
            </a:pPr>
            <a:r>
              <a:rPr b="1" lang="en-GB"/>
              <a:t>Who sent the message, which is useful if you used MPI_ANY_SOURCE</a:t>
            </a:r>
            <a:endParaRPr b="1"/>
          </a:p>
          <a:p>
            <a:pPr indent="-317500" lvl="1" marL="914400" rtl="0" algn="l">
              <a:spcBef>
                <a:spcPts val="0"/>
              </a:spcBef>
              <a:spcAft>
                <a:spcPts val="0"/>
              </a:spcAft>
              <a:buSzPts val="1400"/>
              <a:buChar char="○"/>
            </a:pPr>
            <a:r>
              <a:rPr b="1" lang="en-GB"/>
              <a:t>How much data was actually received</a:t>
            </a:r>
            <a:endParaRPr b="1"/>
          </a:p>
          <a:p>
            <a:pPr indent="-317500" lvl="1" marL="914400" rtl="0" algn="l">
              <a:spcBef>
                <a:spcPts val="0"/>
              </a:spcBef>
              <a:spcAft>
                <a:spcPts val="0"/>
              </a:spcAft>
              <a:buSzPts val="1400"/>
              <a:buChar char="○"/>
            </a:pPr>
            <a:r>
              <a:rPr b="1" lang="en-GB"/>
              <a:t>What tag was used with the message, which is useful if you used MPI_ANY_TAG</a:t>
            </a:r>
            <a:endParaRPr b="1"/>
          </a:p>
          <a:p>
            <a:pPr indent="-317500" lvl="1" marL="914400" rtl="0" algn="l">
              <a:spcBef>
                <a:spcPts val="0"/>
              </a:spcBef>
              <a:spcAft>
                <a:spcPts val="0"/>
              </a:spcAft>
              <a:buSzPts val="1400"/>
              <a:buChar char="○"/>
            </a:pPr>
            <a:r>
              <a:rPr b="1" lang="en-GB"/>
              <a:t>MPI_STATUS_IGNORE can be used if we don’t need any additional information</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0" st="0"/>
                                            </p:txEl>
                                          </p:spTgt>
                                        </p:tgtEl>
                                        <p:attrNameLst>
                                          <p:attrName>style.visibility</p:attrName>
                                        </p:attrNameLst>
                                      </p:cBhvr>
                                      <p:to>
                                        <p:strVal val="visible"/>
                                      </p:to>
                                    </p:set>
                                    <p:animEffect filter="fade" transition="in">
                                      <p:cBhvr>
                                        <p:cTn dur="1000"/>
                                        <p:tgtEl>
                                          <p:spTgt spid="30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1" st="1"/>
                                            </p:txEl>
                                          </p:spTgt>
                                        </p:tgtEl>
                                        <p:attrNameLst>
                                          <p:attrName>style.visibility</p:attrName>
                                        </p:attrNameLst>
                                      </p:cBhvr>
                                      <p:to>
                                        <p:strVal val="visible"/>
                                      </p:to>
                                    </p:set>
                                    <p:animEffect filter="fade" transition="in">
                                      <p:cBhvr>
                                        <p:cTn dur="1000"/>
                                        <p:tgtEl>
                                          <p:spTgt spid="30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2" st="2"/>
                                            </p:txEl>
                                          </p:spTgt>
                                        </p:tgtEl>
                                        <p:attrNameLst>
                                          <p:attrName>style.visibility</p:attrName>
                                        </p:attrNameLst>
                                      </p:cBhvr>
                                      <p:to>
                                        <p:strVal val="visible"/>
                                      </p:to>
                                    </p:set>
                                    <p:animEffect filter="fade" transition="in">
                                      <p:cBhvr>
                                        <p:cTn dur="1000"/>
                                        <p:tgtEl>
                                          <p:spTgt spid="30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3" st="3"/>
                                            </p:txEl>
                                          </p:spTgt>
                                        </p:tgtEl>
                                        <p:attrNameLst>
                                          <p:attrName>style.visibility</p:attrName>
                                        </p:attrNameLst>
                                      </p:cBhvr>
                                      <p:to>
                                        <p:strVal val="visible"/>
                                      </p:to>
                                    </p:set>
                                    <p:animEffect filter="fade" transition="in">
                                      <p:cBhvr>
                                        <p:cTn dur="1000"/>
                                        <p:tgtEl>
                                          <p:spTgt spid="30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4" st="4"/>
                                            </p:txEl>
                                          </p:spTgt>
                                        </p:tgtEl>
                                        <p:attrNameLst>
                                          <p:attrName>style.visibility</p:attrName>
                                        </p:attrNameLst>
                                      </p:cBhvr>
                                      <p:to>
                                        <p:strVal val="visible"/>
                                      </p:to>
                                    </p:set>
                                    <p:animEffect filter="fade" transition="in">
                                      <p:cBhvr>
                                        <p:cTn dur="1000"/>
                                        <p:tgtEl>
                                          <p:spTgt spid="30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5" st="5"/>
                                            </p:txEl>
                                          </p:spTgt>
                                        </p:tgtEl>
                                        <p:attrNameLst>
                                          <p:attrName>style.visibility</p:attrName>
                                        </p:attrNameLst>
                                      </p:cBhvr>
                                      <p:to>
                                        <p:strVal val="visible"/>
                                      </p:to>
                                    </p:set>
                                    <p:animEffect filter="fade" transition="in">
                                      <p:cBhvr>
                                        <p:cTn dur="1000"/>
                                        <p:tgtEl>
                                          <p:spTgt spid="30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6" st="6"/>
                                            </p:txEl>
                                          </p:spTgt>
                                        </p:tgtEl>
                                        <p:attrNameLst>
                                          <p:attrName>style.visibility</p:attrName>
                                        </p:attrNameLst>
                                      </p:cBhvr>
                                      <p:to>
                                        <p:strVal val="visible"/>
                                      </p:to>
                                    </p:set>
                                    <p:animEffect filter="fade" transition="in">
                                      <p:cBhvr>
                                        <p:cTn dur="1000"/>
                                        <p:tgtEl>
                                          <p:spTgt spid="30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7" st="7"/>
                                            </p:txEl>
                                          </p:spTgt>
                                        </p:tgtEl>
                                        <p:attrNameLst>
                                          <p:attrName>style.visibility</p:attrName>
                                        </p:attrNameLst>
                                      </p:cBhvr>
                                      <p:to>
                                        <p:strVal val="visible"/>
                                      </p:to>
                                    </p:set>
                                    <p:animEffect filter="fade" transition="in">
                                      <p:cBhvr>
                                        <p:cTn dur="1000"/>
                                        <p:tgtEl>
                                          <p:spTgt spid="30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xEl>
                                              <p:pRg end="8" st="8"/>
                                            </p:txEl>
                                          </p:spTgt>
                                        </p:tgtEl>
                                        <p:attrNameLst>
                                          <p:attrName>style.visibility</p:attrName>
                                        </p:attrNameLst>
                                      </p:cBhvr>
                                      <p:to>
                                        <p:strVal val="visible"/>
                                      </p:to>
                                    </p:set>
                                    <p:animEffect filter="fade" transition="in">
                                      <p:cBhvr>
                                        <p:cTn dur="1000"/>
                                        <p:tgtEl>
                                          <p:spTgt spid="309">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g2bc96b8282e_0_634"/>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Running MPI Programs</a:t>
            </a:r>
            <a:endParaRPr>
              <a:solidFill>
                <a:schemeClr val="dk2"/>
              </a:solidFill>
            </a:endParaRPr>
          </a:p>
        </p:txBody>
      </p:sp>
      <p:sp>
        <p:nvSpPr>
          <p:cNvPr id="316" name="Google Shape;316;g2bc96b8282e_0_634"/>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sz="1800"/>
              <a:t>MPI programs can either run on the </a:t>
            </a:r>
            <a:r>
              <a:rPr b="1" lang="en-GB" sz="1800"/>
              <a:t>same computer</a:t>
            </a:r>
            <a:r>
              <a:rPr lang="en-GB" sz="1800"/>
              <a:t> or they can be </a:t>
            </a:r>
            <a:r>
              <a:rPr b="1" lang="en-GB" sz="1800"/>
              <a:t>distributed to other computers(nodes)</a:t>
            </a:r>
            <a:r>
              <a:rPr lang="en-GB" sz="1800"/>
              <a:t> to </a:t>
            </a:r>
            <a:r>
              <a:rPr b="1" lang="en-GB" sz="1800"/>
              <a:t>share the workload</a:t>
            </a:r>
            <a:r>
              <a:rPr lang="en-GB" sz="1800"/>
              <a:t>.</a:t>
            </a:r>
            <a:endParaRPr sz="1800"/>
          </a:p>
          <a:p>
            <a:pPr indent="-342900" lvl="0" marL="457200" rtl="0" algn="l">
              <a:spcBef>
                <a:spcPts val="0"/>
              </a:spcBef>
              <a:spcAft>
                <a:spcPts val="0"/>
              </a:spcAft>
              <a:buSzPts val="1800"/>
              <a:buChar char="●"/>
            </a:pPr>
            <a:r>
              <a:rPr lang="en-GB" sz="1800"/>
              <a:t>In order to </a:t>
            </a:r>
            <a:r>
              <a:rPr b="1" lang="en-GB" sz="1800"/>
              <a:t>run MPI programs</a:t>
            </a:r>
            <a:r>
              <a:rPr lang="en-GB" sz="1800"/>
              <a:t> on other nodes, they have to be </a:t>
            </a:r>
            <a:r>
              <a:rPr b="1" lang="en-GB" sz="1800"/>
              <a:t>copied</a:t>
            </a:r>
            <a:r>
              <a:rPr lang="en-GB" sz="1800"/>
              <a:t> to all the node.</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xEl>
                                              <p:pRg end="0" st="0"/>
                                            </p:txEl>
                                          </p:spTgt>
                                        </p:tgtEl>
                                        <p:attrNameLst>
                                          <p:attrName>style.visibility</p:attrName>
                                        </p:attrNameLst>
                                      </p:cBhvr>
                                      <p:to>
                                        <p:strVal val="visible"/>
                                      </p:to>
                                    </p:set>
                                    <p:animEffect filter="fade" transition="in">
                                      <p:cBhvr>
                                        <p:cTn dur="1000"/>
                                        <p:tgtEl>
                                          <p:spTgt spid="31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xEl>
                                              <p:pRg end="1" st="1"/>
                                            </p:txEl>
                                          </p:spTgt>
                                        </p:tgtEl>
                                        <p:attrNameLst>
                                          <p:attrName>style.visibility</p:attrName>
                                        </p:attrNameLst>
                                      </p:cBhvr>
                                      <p:to>
                                        <p:strVal val="visible"/>
                                      </p:to>
                                    </p:set>
                                    <p:animEffect filter="fade" transition="in">
                                      <p:cBhvr>
                                        <p:cTn dur="1000"/>
                                        <p:tgtEl>
                                          <p:spTgt spid="316">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pic>
        <p:nvPicPr>
          <p:cNvPr id="322" name="Google Shape;322;g2bc96b8282e_0_642"/>
          <p:cNvPicPr preferRelativeResize="0"/>
          <p:nvPr/>
        </p:nvPicPr>
        <p:blipFill>
          <a:blip r:embed="rId3">
            <a:alphaModFix/>
          </a:blip>
          <a:stretch>
            <a:fillRect/>
          </a:stretch>
        </p:blipFill>
        <p:spPr>
          <a:xfrm>
            <a:off x="152400" y="152400"/>
            <a:ext cx="8918150" cy="65399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g2bd834c9b0c_0_0"/>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Assessment</a:t>
            </a:r>
            <a:endParaRPr>
              <a:solidFill>
                <a:schemeClr val="dk2"/>
              </a:solidFill>
            </a:endParaRPr>
          </a:p>
        </p:txBody>
      </p:sp>
      <p:sp>
        <p:nvSpPr>
          <p:cNvPr id="329" name="Google Shape;329;g2bd834c9b0c_0_0"/>
          <p:cNvSpPr txBox="1"/>
          <p:nvPr>
            <p:ph idx="1" type="body"/>
          </p:nvPr>
        </p:nvSpPr>
        <p:spPr>
          <a:xfrm>
            <a:off x="311700" y="1175125"/>
            <a:ext cx="8520600" cy="55269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t/>
            </a:r>
            <a:endParaRPr/>
          </a:p>
          <a:p>
            <a:pPr indent="0" lvl="0" marL="0" rtl="0" algn="l">
              <a:spcBef>
                <a:spcPts val="1200"/>
              </a:spcBef>
              <a:spcAft>
                <a:spcPts val="0"/>
              </a:spcAft>
              <a:buNone/>
            </a:pPr>
            <a:r>
              <a:rPr lang="en-GB" sz="1788"/>
              <a:t>This assessment is a Portfolio for 5CS022 Distributed and Cloud Systems Programming, which accounts for 100% of the module marks.</a:t>
            </a:r>
            <a:endParaRPr sz="1788"/>
          </a:p>
          <a:p>
            <a:pPr indent="0" lvl="0" marL="0" rtl="0" algn="l">
              <a:spcBef>
                <a:spcPts val="1200"/>
              </a:spcBef>
              <a:spcAft>
                <a:spcPts val="0"/>
              </a:spcAft>
              <a:buNone/>
            </a:pPr>
            <a:r>
              <a:rPr lang="en-GB" sz="1788"/>
              <a:t>There are several components to the Portfolio:</a:t>
            </a:r>
            <a:endParaRPr sz="1788"/>
          </a:p>
          <a:p>
            <a:pPr indent="0" lvl="0" marL="0" rtl="0" algn="l">
              <a:spcBef>
                <a:spcPts val="1200"/>
              </a:spcBef>
              <a:spcAft>
                <a:spcPts val="0"/>
              </a:spcAft>
              <a:buNone/>
            </a:pPr>
            <a:r>
              <a:rPr b="1" lang="en-GB" sz="1788"/>
              <a:t>Part 1 – Workshop tasks</a:t>
            </a:r>
            <a:endParaRPr b="1" sz="1788"/>
          </a:p>
          <a:p>
            <a:pPr indent="0" lvl="0" marL="0" rtl="0" algn="l">
              <a:spcBef>
                <a:spcPts val="1200"/>
              </a:spcBef>
              <a:spcAft>
                <a:spcPts val="0"/>
              </a:spcAft>
              <a:buNone/>
            </a:pPr>
            <a:r>
              <a:rPr lang="en-GB" sz="1788"/>
              <a:t>The workshop tasks will contribute 20% of the marks to the Portfolio. These</a:t>
            </a:r>
            <a:endParaRPr sz="1788"/>
          </a:p>
          <a:p>
            <a:pPr indent="0" lvl="0" marL="0" rtl="0" algn="l">
              <a:spcBef>
                <a:spcPts val="1200"/>
              </a:spcBef>
              <a:spcAft>
                <a:spcPts val="0"/>
              </a:spcAft>
              <a:buNone/>
            </a:pPr>
            <a:r>
              <a:rPr lang="en-GB" sz="1788"/>
              <a:t>will be clearly identified within the workshop instructions.</a:t>
            </a:r>
            <a:endParaRPr sz="1788"/>
          </a:p>
          <a:p>
            <a:pPr indent="0" lvl="0" marL="0" rtl="0" algn="l">
              <a:spcBef>
                <a:spcPts val="1200"/>
              </a:spcBef>
              <a:spcAft>
                <a:spcPts val="0"/>
              </a:spcAft>
              <a:buNone/>
            </a:pPr>
            <a:r>
              <a:rPr b="1" lang="en-GB" sz="1788"/>
              <a:t>Part 2 – Quizzes</a:t>
            </a:r>
            <a:endParaRPr b="1" sz="1788"/>
          </a:p>
          <a:p>
            <a:pPr indent="0" lvl="0" marL="0" rtl="0" algn="l">
              <a:spcBef>
                <a:spcPts val="1200"/>
              </a:spcBef>
              <a:spcAft>
                <a:spcPts val="0"/>
              </a:spcAft>
              <a:buNone/>
            </a:pPr>
            <a:r>
              <a:rPr lang="en-GB" sz="1788"/>
              <a:t>Quiz will contribute a total of 30% of the marks to the Portfolio.</a:t>
            </a:r>
            <a:endParaRPr sz="1788"/>
          </a:p>
          <a:p>
            <a:pPr indent="0" lvl="0" marL="0" rtl="0" algn="l">
              <a:spcBef>
                <a:spcPts val="1200"/>
              </a:spcBef>
              <a:spcAft>
                <a:spcPts val="0"/>
              </a:spcAft>
              <a:buNone/>
            </a:pPr>
            <a:r>
              <a:rPr b="1" lang="en-GB" sz="1788"/>
              <a:t>Part 3 – Coursework</a:t>
            </a:r>
            <a:endParaRPr b="1" sz="1788"/>
          </a:p>
          <a:p>
            <a:pPr indent="0" lvl="0" marL="0" rtl="0" algn="l">
              <a:spcBef>
                <a:spcPts val="1200"/>
              </a:spcBef>
              <a:spcAft>
                <a:spcPts val="0"/>
              </a:spcAft>
              <a:buNone/>
            </a:pPr>
            <a:r>
              <a:rPr lang="en-GB" sz="1788"/>
              <a:t>The coursework will consist of a number of questions that you will have to answer by writing a short</a:t>
            </a:r>
            <a:endParaRPr sz="1788"/>
          </a:p>
          <a:p>
            <a:pPr indent="0" lvl="0" marL="0" rtl="0" algn="l">
              <a:spcBef>
                <a:spcPts val="1200"/>
              </a:spcBef>
              <a:spcAft>
                <a:spcPts val="0"/>
              </a:spcAft>
              <a:buNone/>
            </a:pPr>
            <a:r>
              <a:rPr lang="en-GB" sz="1788"/>
              <a:t>research-based report and a number of tasks which you will have to carry out by creating a number</a:t>
            </a:r>
            <a:endParaRPr sz="1788"/>
          </a:p>
          <a:p>
            <a:pPr indent="0" lvl="0" marL="0" rtl="0" algn="l">
              <a:spcBef>
                <a:spcPts val="1200"/>
              </a:spcBef>
              <a:spcAft>
                <a:spcPts val="0"/>
              </a:spcAft>
              <a:buNone/>
            </a:pPr>
            <a:r>
              <a:rPr lang="en-GB" sz="1788"/>
              <a:t>of specified programs. The coursework will contribute 50% of the marks to the Portfolio.</a:t>
            </a:r>
            <a:endParaRPr sz="1788"/>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g2bc96b8282e_0_455"/>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What is Distributed Systems?</a:t>
            </a:r>
            <a:endParaRPr>
              <a:solidFill>
                <a:schemeClr val="dk2"/>
              </a:solidFill>
            </a:endParaRPr>
          </a:p>
        </p:txBody>
      </p:sp>
      <p:sp>
        <p:nvSpPr>
          <p:cNvPr id="82" name="Google Shape;82;g2bc96b8282e_0_455"/>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Also known as </a:t>
            </a:r>
            <a:r>
              <a:rPr b="1" lang="en-GB"/>
              <a:t>distributed computing</a:t>
            </a:r>
            <a:r>
              <a:rPr lang="en-GB"/>
              <a:t> and </a:t>
            </a:r>
            <a:r>
              <a:rPr b="1" lang="en-GB"/>
              <a:t>distributed databases</a:t>
            </a:r>
            <a:r>
              <a:rPr lang="en-GB"/>
              <a:t>, a distributed system is a </a:t>
            </a:r>
            <a:r>
              <a:rPr b="1" lang="en-GB"/>
              <a:t>collection of independent components</a:t>
            </a:r>
            <a:r>
              <a:rPr lang="en-GB"/>
              <a:t> located on different machines that </a:t>
            </a:r>
            <a:r>
              <a:rPr b="1" lang="en-GB"/>
              <a:t>share messages</a:t>
            </a:r>
            <a:r>
              <a:rPr lang="en-GB"/>
              <a:t> with each other in order to </a:t>
            </a:r>
            <a:r>
              <a:rPr b="1" lang="en-GB"/>
              <a:t>achieve common goals</a:t>
            </a:r>
            <a:r>
              <a:rPr lang="en-GB"/>
              <a:t>.</a:t>
            </a:r>
            <a:br>
              <a:rPr lang="en-GB"/>
            </a:br>
            <a:br>
              <a:rPr lang="en-GB"/>
            </a:br>
            <a:r>
              <a:rPr b="1" lang="en-GB"/>
              <a:t>Distributed computing</a:t>
            </a:r>
            <a:r>
              <a:rPr lang="en-GB"/>
              <a:t> is the method of making </a:t>
            </a:r>
            <a:r>
              <a:rPr b="1" lang="en-GB"/>
              <a:t>multiple computers work together</a:t>
            </a:r>
            <a:r>
              <a:rPr lang="en-GB"/>
              <a:t> to </a:t>
            </a:r>
            <a:r>
              <a:rPr b="1" lang="en-GB"/>
              <a:t>solve a common problem</a:t>
            </a:r>
            <a:r>
              <a:rPr lang="en-GB"/>
              <a:t>.</a:t>
            </a:r>
            <a:endParaRPr/>
          </a:p>
        </p:txBody>
      </p:sp>
    </p:spTree>
  </p:cSld>
  <p:clrMapOvr>
    <a:masterClrMapping/>
  </p:clrMapOvr>
  <p:transition spd="med">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g2bc96b8282e_0_284"/>
          <p:cNvPicPr preferRelativeResize="0"/>
          <p:nvPr/>
        </p:nvPicPr>
        <p:blipFill>
          <a:blip r:embed="rId3">
            <a:alphaModFix/>
          </a:blip>
          <a:stretch>
            <a:fillRect/>
          </a:stretch>
        </p:blipFill>
        <p:spPr>
          <a:xfrm>
            <a:off x="152400" y="152400"/>
            <a:ext cx="8353425" cy="6124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g2bc96b8282e_0_292"/>
          <p:cNvPicPr preferRelativeResize="0"/>
          <p:nvPr/>
        </p:nvPicPr>
        <p:blipFill>
          <a:blip r:embed="rId3">
            <a:alphaModFix/>
          </a:blip>
          <a:stretch>
            <a:fillRect/>
          </a:stretch>
        </p:blipFill>
        <p:spPr>
          <a:xfrm>
            <a:off x="152400" y="152400"/>
            <a:ext cx="8839200" cy="5892800"/>
          </a:xfrm>
          <a:prstGeom prst="rect">
            <a:avLst/>
          </a:prstGeom>
          <a:noFill/>
          <a:ln>
            <a:noFill/>
          </a:ln>
        </p:spPr>
      </p:pic>
      <p:sp>
        <p:nvSpPr>
          <p:cNvPr id="95" name="Google Shape;95;g2bc96b8282e_0_292"/>
          <p:cNvSpPr/>
          <p:nvPr/>
        </p:nvSpPr>
        <p:spPr>
          <a:xfrm>
            <a:off x="3699825" y="5591050"/>
            <a:ext cx="1928100" cy="394800"/>
          </a:xfrm>
          <a:prstGeom prst="rect">
            <a:avLst/>
          </a:prstGeom>
          <a:solidFill>
            <a:srgbClr val="8BBCFF"/>
          </a:solidFill>
          <a:ln cap="flat" cmpd="sng" w="9525">
            <a:solidFill>
              <a:srgbClr val="8BBC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g2bc96b8282e_0_299"/>
          <p:cNvSpPr txBox="1"/>
          <p:nvPr>
            <p:ph type="title"/>
          </p:nvPr>
        </p:nvSpPr>
        <p:spPr>
          <a:xfrm>
            <a:off x="490250" y="701800"/>
            <a:ext cx="8157900" cy="5454300"/>
          </a:xfrm>
          <a:prstGeom prst="rect">
            <a:avLst/>
          </a:prstGeom>
        </p:spPr>
        <p:txBody>
          <a:bodyPr anchorCtr="0" anchor="ctr" bIns="91425" lIns="91425" spcFirstLastPara="1" rIns="91425" wrap="square" tIns="91425">
            <a:normAutofit/>
          </a:bodyPr>
          <a:lstStyle/>
          <a:p>
            <a:pPr indent="0" lvl="0" marL="0" rtl="0" algn="just">
              <a:spcBef>
                <a:spcPts val="0"/>
              </a:spcBef>
              <a:spcAft>
                <a:spcPts val="0"/>
              </a:spcAft>
              <a:buNone/>
            </a:pPr>
            <a:r>
              <a:rPr lang="en-GB"/>
              <a:t>Parallelism is the new order of the day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g2bc96b8282e_0_305"/>
          <p:cNvPicPr preferRelativeResize="0"/>
          <p:nvPr/>
        </p:nvPicPr>
        <p:blipFill>
          <a:blip r:embed="rId3">
            <a:alphaModFix/>
          </a:blip>
          <a:stretch>
            <a:fillRect/>
          </a:stretch>
        </p:blipFill>
        <p:spPr>
          <a:xfrm>
            <a:off x="-50800" y="0"/>
            <a:ext cx="9194799"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2bc96b8282e_0_317"/>
          <p:cNvSpPr txBox="1"/>
          <p:nvPr>
            <p:ph type="title"/>
          </p:nvPr>
        </p:nvSpPr>
        <p:spPr>
          <a:xfrm>
            <a:off x="311700" y="593367"/>
            <a:ext cx="8520600" cy="76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2"/>
                </a:solidFill>
              </a:rPr>
              <a:t>Advantages</a:t>
            </a:r>
            <a:r>
              <a:rPr lang="en-GB">
                <a:solidFill>
                  <a:schemeClr val="dk2"/>
                </a:solidFill>
              </a:rPr>
              <a:t> of Parallel computing</a:t>
            </a:r>
            <a:endParaRPr>
              <a:solidFill>
                <a:schemeClr val="dk2"/>
              </a:solidFill>
            </a:endParaRPr>
          </a:p>
        </p:txBody>
      </p:sp>
      <p:sp>
        <p:nvSpPr>
          <p:cNvPr id="114" name="Google Shape;114;g2bc96b8282e_0_317"/>
          <p:cNvSpPr txBox="1"/>
          <p:nvPr>
            <p:ph idx="1" type="body"/>
          </p:nvPr>
        </p:nvSpPr>
        <p:spPr>
          <a:xfrm>
            <a:off x="311700" y="1536633"/>
            <a:ext cx="8520600" cy="4555200"/>
          </a:xfrm>
          <a:prstGeom prst="rect">
            <a:avLst/>
          </a:prstGeom>
        </p:spPr>
        <p:txBody>
          <a:bodyPr anchorCtr="0" anchor="t" bIns="91425" lIns="91425" spcFirstLastPara="1" rIns="91425" wrap="square" tIns="91425">
            <a:normAutofit/>
          </a:bodyPr>
          <a:lstStyle/>
          <a:p>
            <a:pPr indent="-342883" lvl="0" marL="342883" rtl="0" algn="l">
              <a:lnSpc>
                <a:spcPct val="100000"/>
              </a:lnSpc>
              <a:spcBef>
                <a:spcPts val="0"/>
              </a:spcBef>
              <a:spcAft>
                <a:spcPts val="0"/>
              </a:spcAft>
              <a:buClr>
                <a:schemeClr val="dk1"/>
              </a:buClr>
              <a:buSzPts val="3200"/>
              <a:buFont typeface="Proxima Nova Semibold"/>
              <a:buChar char="•"/>
            </a:pPr>
            <a:r>
              <a:rPr lang="en-GB" sz="3200">
                <a:solidFill>
                  <a:schemeClr val="dk1"/>
                </a:solidFill>
                <a:latin typeface="Proxima Nova Semibold"/>
                <a:ea typeface="Proxima Nova Semibold"/>
                <a:cs typeface="Proxima Nova Semibold"/>
                <a:sym typeface="Proxima Nova Semibold"/>
              </a:rPr>
              <a:t>Serial implementation</a:t>
            </a:r>
            <a:endParaRPr sz="3200">
              <a:solidFill>
                <a:schemeClr val="dk1"/>
              </a:solidFill>
              <a:latin typeface="Proxima Nova Semibold"/>
              <a:ea typeface="Proxima Nova Semibold"/>
              <a:cs typeface="Proxima Nova Semibold"/>
              <a:sym typeface="Proxima Nova Semibold"/>
            </a:endParaRPr>
          </a:p>
          <a:p>
            <a:pPr indent="-139683" lvl="0" marL="342883" rtl="0" algn="l">
              <a:lnSpc>
                <a:spcPct val="100000"/>
              </a:lnSpc>
              <a:spcBef>
                <a:spcPts val="640"/>
              </a:spcBef>
              <a:spcAft>
                <a:spcPts val="0"/>
              </a:spcAft>
              <a:buNone/>
            </a:pPr>
            <a:r>
              <a:t/>
            </a:r>
            <a:endParaRPr sz="3200">
              <a:solidFill>
                <a:schemeClr val="dk1"/>
              </a:solidFill>
              <a:latin typeface="Proxima Nova Semibold"/>
              <a:ea typeface="Proxima Nova Semibold"/>
              <a:cs typeface="Proxima Nova Semibold"/>
              <a:sym typeface="Proxima Nova Semibold"/>
            </a:endParaRPr>
          </a:p>
          <a:p>
            <a:pPr indent="-139683" lvl="0" marL="342883" rtl="0" algn="l">
              <a:lnSpc>
                <a:spcPct val="100000"/>
              </a:lnSpc>
              <a:spcBef>
                <a:spcPts val="640"/>
              </a:spcBef>
              <a:spcAft>
                <a:spcPts val="0"/>
              </a:spcAft>
              <a:buNone/>
            </a:pPr>
            <a:r>
              <a:t/>
            </a:r>
            <a:endParaRPr sz="3200">
              <a:solidFill>
                <a:schemeClr val="dk1"/>
              </a:solidFill>
              <a:latin typeface="Proxima Nova Semibold"/>
              <a:ea typeface="Proxima Nova Semibold"/>
              <a:cs typeface="Proxima Nova Semibold"/>
              <a:sym typeface="Proxima Nova Semibold"/>
            </a:endParaRPr>
          </a:p>
          <a:p>
            <a:pPr indent="-139683" lvl="0" marL="342883" rtl="0" algn="l">
              <a:lnSpc>
                <a:spcPct val="100000"/>
              </a:lnSpc>
              <a:spcBef>
                <a:spcPts val="640"/>
              </a:spcBef>
              <a:spcAft>
                <a:spcPts val="0"/>
              </a:spcAft>
              <a:buNone/>
            </a:pPr>
            <a:r>
              <a:t/>
            </a:r>
            <a:endParaRPr sz="3200">
              <a:solidFill>
                <a:schemeClr val="dk1"/>
              </a:solidFill>
              <a:latin typeface="Proxima Nova Semibold"/>
              <a:ea typeface="Proxima Nova Semibold"/>
              <a:cs typeface="Proxima Nova Semibold"/>
              <a:sym typeface="Proxima Nova Semibold"/>
            </a:endParaRPr>
          </a:p>
          <a:p>
            <a:pPr indent="-342883" lvl="0" marL="342883" rtl="0" algn="l">
              <a:lnSpc>
                <a:spcPct val="100000"/>
              </a:lnSpc>
              <a:spcBef>
                <a:spcPts val="640"/>
              </a:spcBef>
              <a:spcAft>
                <a:spcPts val="0"/>
              </a:spcAft>
              <a:buClr>
                <a:schemeClr val="dk1"/>
              </a:buClr>
              <a:buSzPts val="3200"/>
              <a:buFont typeface="Proxima Nova Semibold"/>
              <a:buChar char="•"/>
            </a:pPr>
            <a:r>
              <a:rPr lang="en-GB" sz="3200">
                <a:solidFill>
                  <a:schemeClr val="dk1"/>
                </a:solidFill>
                <a:latin typeface="Proxima Nova Semibold"/>
                <a:ea typeface="Proxima Nova Semibold"/>
                <a:cs typeface="Proxima Nova Semibold"/>
                <a:sym typeface="Proxima Nova Semibold"/>
              </a:rPr>
              <a:t>Parallel implementation</a:t>
            </a:r>
            <a:endParaRPr sz="3200">
              <a:solidFill>
                <a:schemeClr val="dk1"/>
              </a:solidFill>
              <a:latin typeface="Proxima Nova Semibold"/>
              <a:ea typeface="Proxima Nova Semibold"/>
              <a:cs typeface="Proxima Nova Semibold"/>
              <a:sym typeface="Proxima Nova Semibold"/>
            </a:endParaRPr>
          </a:p>
          <a:p>
            <a:pPr indent="0" lvl="0" marL="0" rtl="0" algn="l">
              <a:spcBef>
                <a:spcPts val="0"/>
              </a:spcBef>
              <a:spcAft>
                <a:spcPts val="1200"/>
              </a:spcAft>
              <a:buNone/>
            </a:pPr>
            <a:r>
              <a:t/>
            </a:r>
            <a:endParaRPr>
              <a:solidFill>
                <a:schemeClr val="dk1"/>
              </a:solidFill>
              <a:latin typeface="Proxima Nova Semibold"/>
              <a:ea typeface="Proxima Nova Semibold"/>
              <a:cs typeface="Proxima Nova Semibold"/>
              <a:sym typeface="Proxima Nova Semibold"/>
            </a:endParaRPr>
          </a:p>
        </p:txBody>
      </p:sp>
      <p:pic>
        <p:nvPicPr>
          <p:cNvPr id="115" name="Google Shape;115;g2bc96b8282e_0_317"/>
          <p:cNvPicPr preferRelativeResize="0"/>
          <p:nvPr/>
        </p:nvPicPr>
        <p:blipFill rotWithShape="1">
          <a:blip r:embed="rId3">
            <a:alphaModFix/>
          </a:blip>
          <a:srcRect b="0" l="0" r="0" t="0"/>
          <a:stretch/>
        </p:blipFill>
        <p:spPr>
          <a:xfrm>
            <a:off x="895427" y="2376631"/>
            <a:ext cx="5450296" cy="792549"/>
          </a:xfrm>
          <a:prstGeom prst="rect">
            <a:avLst/>
          </a:prstGeom>
          <a:noFill/>
          <a:ln>
            <a:noFill/>
          </a:ln>
        </p:spPr>
      </p:pic>
      <p:pic>
        <p:nvPicPr>
          <p:cNvPr id="116" name="Google Shape;116;g2bc96b8282e_0_317"/>
          <p:cNvPicPr preferRelativeResize="0"/>
          <p:nvPr/>
        </p:nvPicPr>
        <p:blipFill rotWithShape="1">
          <a:blip r:embed="rId4">
            <a:alphaModFix/>
          </a:blip>
          <a:srcRect b="0" l="0" r="0" t="0"/>
          <a:stretch/>
        </p:blipFill>
        <p:spPr>
          <a:xfrm>
            <a:off x="1040000" y="4650446"/>
            <a:ext cx="2194750" cy="151803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14">
                                            <p:txEl>
                                              <p:pRg end="0" st="0"/>
                                            </p:txEl>
                                          </p:spTgt>
                                        </p:tgtEl>
                                        <p:attrNameLst>
                                          <p:attrName>style.visibility</p:attrName>
                                        </p:attrNameLst>
                                      </p:cBhvr>
                                      <p:to>
                                        <p:strVal val="visible"/>
                                      </p:to>
                                    </p:set>
                                    <p:animEffect filter="fade" transition="in">
                                      <p:cBhvr>
                                        <p:cTn dur="1000"/>
                                        <p:tgtEl>
                                          <p:spTgt spid="114">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14">
                                            <p:txEl>
                                              <p:pRg end="1" st="1"/>
                                            </p:txEl>
                                          </p:spTgt>
                                        </p:tgtEl>
                                        <p:attrNameLst>
                                          <p:attrName>style.visibility</p:attrName>
                                        </p:attrNameLst>
                                      </p:cBhvr>
                                      <p:to>
                                        <p:strVal val="visible"/>
                                      </p:to>
                                    </p:set>
                                    <p:animEffect filter="fade" transition="in">
                                      <p:cBhvr>
                                        <p:cTn dur="1000"/>
                                        <p:tgtEl>
                                          <p:spTgt spid="114">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14">
                                            <p:txEl>
                                              <p:pRg end="2" st="2"/>
                                            </p:txEl>
                                          </p:spTgt>
                                        </p:tgtEl>
                                        <p:attrNameLst>
                                          <p:attrName>style.visibility</p:attrName>
                                        </p:attrNameLst>
                                      </p:cBhvr>
                                      <p:to>
                                        <p:strVal val="visible"/>
                                      </p:to>
                                    </p:set>
                                    <p:animEffect filter="fade" transition="in">
                                      <p:cBhvr>
                                        <p:cTn dur="1000"/>
                                        <p:tgtEl>
                                          <p:spTgt spid="114">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14">
                                            <p:txEl>
                                              <p:pRg end="3" st="3"/>
                                            </p:txEl>
                                          </p:spTgt>
                                        </p:tgtEl>
                                        <p:attrNameLst>
                                          <p:attrName>style.visibility</p:attrName>
                                        </p:attrNameLst>
                                      </p:cBhvr>
                                      <p:to>
                                        <p:strVal val="visible"/>
                                      </p:to>
                                    </p:set>
                                    <p:animEffect filter="fade" transition="in">
                                      <p:cBhvr>
                                        <p:cTn dur="1000"/>
                                        <p:tgtEl>
                                          <p:spTgt spid="114">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14">
                                            <p:txEl>
                                              <p:pRg end="4" st="4"/>
                                            </p:txEl>
                                          </p:spTgt>
                                        </p:tgtEl>
                                        <p:attrNameLst>
                                          <p:attrName>style.visibility</p:attrName>
                                        </p:attrNameLst>
                                      </p:cBhvr>
                                      <p:to>
                                        <p:strVal val="visible"/>
                                      </p:to>
                                    </p:set>
                                    <p:animEffect filter="fade" transition="in">
                                      <p:cBhvr>
                                        <p:cTn dur="1000"/>
                                        <p:tgtEl>
                                          <p:spTgt spid="114">
                                            <p:txEl>
                                              <p:pRg end="4" st="4"/>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14">
                                            <p:txEl>
                                              <p:pRg end="5" st="5"/>
                                            </p:txEl>
                                          </p:spTgt>
                                        </p:tgtEl>
                                        <p:attrNameLst>
                                          <p:attrName>style.visibility</p:attrName>
                                        </p:attrNameLst>
                                      </p:cBhvr>
                                      <p:to>
                                        <p:strVal val="visible"/>
                                      </p:to>
                                    </p:set>
                                    <p:animEffect filter="fade" transition="in">
                                      <p:cBhvr>
                                        <p:cTn dur="1000"/>
                                        <p:tgtEl>
                                          <p:spTgt spid="11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2018-09-28T12:08:05Z</dcterms:created>
</cp:coreProperties>
</file>